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Lst>
  <p:notesMasterIdLst>
    <p:notesMasterId r:id="rId49"/>
  </p:notesMasterIdLst>
  <p:handoutMasterIdLst>
    <p:handoutMasterId r:id="rId50"/>
  </p:handoutMasterIdLst>
  <p:sldIdLst>
    <p:sldId id="327" r:id="rId2"/>
    <p:sldId id="330" r:id="rId3"/>
    <p:sldId id="331" r:id="rId4"/>
    <p:sldId id="332" r:id="rId5"/>
    <p:sldId id="298" r:id="rId6"/>
    <p:sldId id="262" r:id="rId7"/>
    <p:sldId id="263" r:id="rId8"/>
    <p:sldId id="299" r:id="rId9"/>
    <p:sldId id="302" r:id="rId10"/>
    <p:sldId id="264" r:id="rId11"/>
    <p:sldId id="266" r:id="rId12"/>
    <p:sldId id="265" r:id="rId13"/>
    <p:sldId id="276" r:id="rId14"/>
    <p:sldId id="303" r:id="rId15"/>
    <p:sldId id="293" r:id="rId16"/>
    <p:sldId id="277" r:id="rId17"/>
    <p:sldId id="284" r:id="rId18"/>
    <p:sldId id="269" r:id="rId19"/>
    <p:sldId id="304" r:id="rId20"/>
    <p:sldId id="305" r:id="rId21"/>
    <p:sldId id="307" r:id="rId22"/>
    <p:sldId id="306" r:id="rId23"/>
    <p:sldId id="308" r:id="rId24"/>
    <p:sldId id="270" r:id="rId25"/>
    <p:sldId id="309" r:id="rId26"/>
    <p:sldId id="310" r:id="rId27"/>
    <p:sldId id="311" r:id="rId28"/>
    <p:sldId id="312" r:id="rId29"/>
    <p:sldId id="314" r:id="rId30"/>
    <p:sldId id="313" r:id="rId31"/>
    <p:sldId id="315" r:id="rId32"/>
    <p:sldId id="316" r:id="rId33"/>
    <p:sldId id="317" r:id="rId34"/>
    <p:sldId id="294" r:id="rId35"/>
    <p:sldId id="296" r:id="rId36"/>
    <p:sldId id="318" r:id="rId37"/>
    <p:sldId id="319" r:id="rId38"/>
    <p:sldId id="321" r:id="rId39"/>
    <p:sldId id="322" r:id="rId40"/>
    <p:sldId id="323" r:id="rId41"/>
    <p:sldId id="324" r:id="rId42"/>
    <p:sldId id="288" r:id="rId43"/>
    <p:sldId id="289" r:id="rId44"/>
    <p:sldId id="320" r:id="rId45"/>
    <p:sldId id="274" r:id="rId46"/>
    <p:sldId id="275" r:id="rId47"/>
    <p:sldId id="329" r:id="rId48"/>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cmAuthor id="3" name="Ramesh Sannareddy" initials="RS" lastIdx="7" clrIdx="2"/>
  <p:cmAuthor id="4" name="UPKAR LIDDER" initials="UL" lastIdx="2" clrIdx="3"/>
  <p:cmAuthor id="5" name="Leon Katsnelson" initials="LK" lastIdx="21" clrIdx="4"/>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EAA5"/>
    <a:srgbClr val="EACCD7"/>
    <a:srgbClr val="F3E4F6"/>
    <a:srgbClr val="B8A090"/>
    <a:srgbClr val="F3A151"/>
    <a:srgbClr val="826255"/>
    <a:srgbClr val="EE6000"/>
    <a:srgbClr val="1C7DDB"/>
    <a:srgbClr val="609CDC"/>
    <a:srgbClr val="E7E8E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028"/>
    <p:restoredTop sz="85169"/>
  </p:normalViewPr>
  <p:slideViewPr>
    <p:cSldViewPr snapToGrid="0" snapToObjects="1">
      <p:cViewPr varScale="1">
        <p:scale>
          <a:sx n="78" d="100"/>
          <a:sy n="78" d="100"/>
        </p:scale>
        <p:origin x="1080" y="67"/>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handoutMaster" Target="handoutMasters/handoutMaster1.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commentAuthors" Target="commentAuthor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6/10/2024</a:t>
            </a:fld>
            <a:endParaRPr lang="en-US"/>
          </a:p>
        </p:txBody>
      </p:sp>
      <p:sp>
        <p:nvSpPr>
          <p:cNvPr id="4" name="Footer Placeholder 3"/>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6/10/2024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EBDA0E2-FEBD-4B65-8F16-724CF984F377}" type="slidenum">
              <a:rPr lang="en-US" smtClean="0"/>
              <a:t>38</a:t>
            </a:fld>
            <a:endParaRPr lang="en-US"/>
          </a:p>
        </p:txBody>
      </p:sp>
    </p:spTree>
    <p:extLst>
      <p:ext uri="{BB962C8B-B14F-4D97-AF65-F5344CB8AC3E}">
        <p14:creationId xmlns:p14="http://schemas.microsoft.com/office/powerpoint/2010/main" val="25312183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EBDA0E2-FEBD-4B65-8F16-724CF984F377}" type="slidenum">
              <a:rPr lang="en-US" smtClean="0"/>
              <a:t>4</a:t>
            </a:fld>
            <a:endParaRPr lang="en-US"/>
          </a:p>
        </p:txBody>
      </p:sp>
    </p:spTree>
    <p:extLst>
      <p:ext uri="{BB962C8B-B14F-4D97-AF65-F5344CB8AC3E}">
        <p14:creationId xmlns:p14="http://schemas.microsoft.com/office/powerpoint/2010/main" val="4192285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EBDA0E2-FEBD-4B65-8F16-724CF984F377}" type="slidenum">
              <a:rPr lang="en-US" smtClean="0"/>
              <a:t>7</a:t>
            </a:fld>
            <a:endParaRPr lang="en-US"/>
          </a:p>
        </p:txBody>
      </p:sp>
    </p:spTree>
    <p:extLst>
      <p:ext uri="{BB962C8B-B14F-4D97-AF65-F5344CB8AC3E}">
        <p14:creationId xmlns:p14="http://schemas.microsoft.com/office/powerpoint/2010/main" val="38812427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EBDA0E2-FEBD-4B65-8F16-724CF984F377}" type="slidenum">
              <a:rPr lang="en-US" smtClean="0"/>
              <a:t>8</a:t>
            </a:fld>
            <a:endParaRPr lang="en-US"/>
          </a:p>
        </p:txBody>
      </p:sp>
    </p:spTree>
    <p:extLst>
      <p:ext uri="{BB962C8B-B14F-4D97-AF65-F5344CB8AC3E}">
        <p14:creationId xmlns:p14="http://schemas.microsoft.com/office/powerpoint/2010/main" val="17260683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EBDA0E2-FEBD-4B65-8F16-724CF984F377}" type="slidenum">
              <a:rPr lang="en-US" smtClean="0"/>
              <a:t>14</a:t>
            </a:fld>
            <a:endParaRPr lang="en-US"/>
          </a:p>
        </p:txBody>
      </p:sp>
    </p:spTree>
    <p:extLst>
      <p:ext uri="{BB962C8B-B14F-4D97-AF65-F5344CB8AC3E}">
        <p14:creationId xmlns:p14="http://schemas.microsoft.com/office/powerpoint/2010/main" val="5458737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EBDA0E2-FEBD-4B65-8F16-724CF984F377}" type="slidenum">
              <a:rPr lang="en-US" smtClean="0"/>
              <a:t>19</a:t>
            </a:fld>
            <a:endParaRPr lang="en-US"/>
          </a:p>
        </p:txBody>
      </p:sp>
    </p:spTree>
    <p:extLst>
      <p:ext uri="{BB962C8B-B14F-4D97-AF65-F5344CB8AC3E}">
        <p14:creationId xmlns:p14="http://schemas.microsoft.com/office/powerpoint/2010/main" val="12760761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EBDA0E2-FEBD-4B65-8F16-724CF984F377}" type="slidenum">
              <a:rPr lang="en-US" smtClean="0"/>
              <a:t>28</a:t>
            </a:fld>
            <a:endParaRPr lang="en-US"/>
          </a:p>
        </p:txBody>
      </p:sp>
    </p:spTree>
    <p:extLst>
      <p:ext uri="{BB962C8B-B14F-4D97-AF65-F5344CB8AC3E}">
        <p14:creationId xmlns:p14="http://schemas.microsoft.com/office/powerpoint/2010/main" val="24700888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6/10/2024</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6/10/2024</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p:cNvSpPr>
            <a:spLocks noGrp="1"/>
          </p:cNvSpPr>
          <p:nvPr>
            <p:ph type="ftr" sz="quarter" idx="10"/>
          </p:nvPr>
        </p:nvSpPr>
        <p:spPr>
          <a:xfrm>
            <a:off x="4038600" y="6356350"/>
            <a:ext cx="4114800" cy="365125"/>
          </a:xfrm>
          <a:prstGeom prst="rect">
            <a:avLst/>
          </a:prstGeom>
        </p:spPr>
        <p:txBody>
          <a:bodyPr/>
          <a:lstStyle/>
          <a:p>
            <a:endParaRPr lang="en-US"/>
          </a:p>
        </p:txBody>
      </p:sp>
    </p:spTree>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p:cNvSpPr>
            <a:spLocks noGrp="1"/>
          </p:cNvSpPr>
          <p:nvPr>
            <p:ph type="ftr" sz="quarter" idx="10"/>
          </p:nvPr>
        </p:nvSpPr>
        <p:spPr>
          <a:xfrm>
            <a:off x="4038600" y="6356350"/>
            <a:ext cx="4114800" cy="365125"/>
          </a:xfrm>
          <a:prstGeom prst="rect">
            <a:avLst/>
          </a:prstGeom>
        </p:spPr>
        <p:txBody>
          <a:bodyPr/>
          <a:lstStyle/>
          <a:p>
            <a:endParaRPr lang="en-US"/>
          </a:p>
        </p:txBody>
      </p:sp>
    </p:spTree>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6/10/2024</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6/10/2024</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6/10/2024</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6/10/2024</a:t>
            </a:fld>
            <a:endParaRPr lang="en-US"/>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6/10/2024</a:t>
            </a:fld>
            <a:endParaRPr lang="en-US"/>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6/10/2024</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6/10/2024</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6/10/2024</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Suneelraju2003/proone/blob/main/03_SpaceX_Data_Wrangling.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hyperlink" Target="https://github.com/Suneelraju2003/proone/blob/main/05_SpaceX_EDA_Data_Visualization.ipynb" TargetMode="Externa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Suneelraju2003/proone/blob/main/04_SpaceX_EDA_SQL.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Suneelraju2003/proone/blob/main/06_SpaceX_Interactive_Visual_Analytics_Folium.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hyperlink" Target="https://github.com/Suneelraju2003/proone/blob/main/07_SpaceX_Interactive_Visual_Analytics_Plotly.py" TargetMode="Externa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Suneelraju2003/proone/blob/main/08_SpaceX_Predictive_Analytics.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hyperlink" Target="https://github.com/Suneelraju2003/proone/blob/main/01_SpaceX_Data_Collection_API.ipynb"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Suneelraju2003/proone/blob/main/02_SpaceX_Web_Scraping.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p:cNvSpPr txBox="1"/>
          <p:nvPr/>
        </p:nvSpPr>
        <p:spPr>
          <a:xfrm>
            <a:off x="888545" y="4568734"/>
            <a:ext cx="3781777"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Venkata Suneel Raju Kucharlapati</a:t>
            </a:r>
          </a:p>
          <a:p>
            <a:r>
              <a:rPr lang="en-US" dirty="0">
                <a:solidFill>
                  <a:schemeClr val="bg2"/>
                </a:solidFill>
                <a:latin typeface="Abadi" panose="020B0604020104020204" pitchFamily="34" charset="0"/>
                <a:ea typeface="SF Pro" pitchFamily="2" charset="0"/>
                <a:cs typeface="SF Pro" pitchFamily="2" charset="0"/>
              </a:rPr>
              <a:t>10/06/2024</a:t>
            </a:r>
          </a:p>
        </p:txBody>
      </p:sp>
      <p:pic>
        <p:nvPicPr>
          <p:cNvPr id="2" name="Picture 2" descr="IBM Skills Network Logo - Horizontal-noai copy.png"/>
          <p:cNvPicPr>
            <a:picLocks noChangeAspect="1"/>
          </p:cNvPicPr>
          <p:nvPr/>
        </p:nvPicPr>
        <p:blipFill>
          <a:blip r:embed="rId3"/>
          <a:stretch>
            <a:fillRect/>
          </a:stretch>
        </p:blipFill>
        <p:spPr>
          <a:xfrm>
            <a:off x="889820" y="676828"/>
            <a:ext cx="2104103" cy="629183"/>
          </a:xfrm>
          <a:prstGeom prst="rect">
            <a:avLst/>
          </a:prstGeom>
        </p:spPr>
      </p:pic>
    </p:spTree>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p:cNvSpPr>
            <a:spLocks noGrp="1"/>
          </p:cNvSpPr>
          <p:nvPr>
            <p:ph idx="4294967295"/>
          </p:nvPr>
        </p:nvSpPr>
        <p:spPr>
          <a:xfrm>
            <a:off x="770011" y="1422400"/>
            <a:ext cx="5153269" cy="4754563"/>
          </a:xfrm>
          <a:prstGeom prst="rect">
            <a:avLst/>
          </a:prstGeom>
        </p:spPr>
        <p:txBody>
          <a:bodyPr/>
          <a:lstStyle/>
          <a:p>
            <a:r>
              <a:rPr lang="en-US" sz="2200" dirty="0">
                <a:solidFill>
                  <a:schemeClr val="accent3">
                    <a:lumMod val="25000"/>
                  </a:schemeClr>
                </a:solidFill>
                <a:latin typeface="Abadi" panose="020B0604020104020204" pitchFamily="34" charset="0"/>
              </a:rPr>
              <a:t>We performed exploratory data analysis and determined the training labels.</a:t>
            </a:r>
          </a:p>
          <a:p>
            <a:r>
              <a:rPr lang="en-US" sz="2200" dirty="0">
                <a:solidFill>
                  <a:schemeClr val="accent3">
                    <a:lumMod val="25000"/>
                  </a:schemeClr>
                </a:solidFill>
                <a:latin typeface="Abadi" panose="020B0604020104020204" pitchFamily="34" charset="0"/>
              </a:rPr>
              <a:t>We calculated the number of launches at each site, and the number and occurrence of each orbits</a:t>
            </a:r>
          </a:p>
          <a:p>
            <a:r>
              <a:rPr lang="en-US" sz="2200" dirty="0">
                <a:solidFill>
                  <a:schemeClr val="accent3">
                    <a:lumMod val="25000"/>
                  </a:schemeClr>
                </a:solidFill>
                <a:latin typeface="Abadi" panose="020B0604020104020204" pitchFamily="34" charset="0"/>
              </a:rPr>
              <a:t>We created landing outcome label from outcome column and exported the results to csv.</a:t>
            </a:r>
          </a:p>
          <a:p>
            <a:pPr algn="just">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EE6000"/>
                </a:solidFill>
                <a:latin typeface="Abadi" panose="020B0604020104020204" pitchFamily="34" charset="0"/>
                <a:hlinkClick r:id="rId3">
                  <a:extLst>
                    <a:ext uri="{A12FA001-AC4F-418D-AE19-62706E023703}">
                      <ahyp:hlinkClr xmlns:ahyp="http://schemas.microsoft.com/office/drawing/2018/hyperlinkcolor" val="tx"/>
                    </a:ext>
                  </a:extLst>
                </a:hlinkClick>
              </a:rPr>
              <a:t>https://github.com/Suneelraju2003/proone/blob/main/03_SpaceX_Data_Wrangling.ipynb</a:t>
            </a:r>
            <a:r>
              <a:rPr lang="en-US" sz="2400" dirty="0">
                <a:solidFill>
                  <a:srgbClr val="EE6000"/>
                </a:solidFill>
                <a:latin typeface="Abadi" panose="020B0604020104020204" pitchFamily="34" charset="0"/>
              </a:rPr>
              <a:t> </a:t>
            </a:r>
            <a:endParaRPr lang="en-US" sz="2400" dirty="0">
              <a:solidFill>
                <a:srgbClr val="EE6000"/>
              </a:solidFill>
            </a:endParaRPr>
          </a:p>
        </p:txBody>
      </p:sp>
      <p:sp>
        <p:nvSpPr>
          <p:cNvPr id="8"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pic>
        <p:nvPicPr>
          <p:cNvPr id="1026" name="Picture 2">
            <a:extLst>
              <a:ext uri="{FF2B5EF4-FFF2-40B4-BE49-F238E27FC236}">
                <a16:creationId xmlns:a16="http://schemas.microsoft.com/office/drawing/2014/main" id="{157402C0-0948-986B-C698-92A96A302D2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32342" y="1422400"/>
            <a:ext cx="5289647" cy="410464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p:cNvSpPr>
            <a:spLocks noGrp="1"/>
          </p:cNvSpPr>
          <p:nvPr>
            <p:ph idx="4294967295"/>
          </p:nvPr>
        </p:nvSpPr>
        <p:spPr>
          <a:xfrm>
            <a:off x="770010" y="1381761"/>
            <a:ext cx="5325989" cy="1534159"/>
          </a:xfrm>
          <a:prstGeom prst="rect">
            <a:avLst/>
          </a:prstGeom>
        </p:spPr>
        <p:txBody>
          <a:bodyPr lIns="91440" tIns="45720" rIns="91440" bIns="45720" anchor="t"/>
          <a:lstStyle/>
          <a:p>
            <a:pPr algn="just">
              <a:lnSpc>
                <a:spcPct val="100000"/>
              </a:lnSpc>
              <a:spcBef>
                <a:spcPts val="1400"/>
              </a:spcBef>
            </a:pPr>
            <a:r>
              <a:rPr lang="en-US" sz="1800" dirty="0">
                <a:solidFill>
                  <a:schemeClr val="accent3">
                    <a:lumMod val="25000"/>
                  </a:schemeClr>
                </a:solidFill>
                <a:latin typeface="Abadi"/>
              </a:rPr>
              <a:t>We explored the data by visualizing the relationship between flight number and launch Site, payload and launch site, success rate of each orbit type, flight number and orbit type, the launch success yearly trend.</a:t>
            </a:r>
            <a:endParaRPr lang="en-US" sz="2000" dirty="0"/>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pic>
        <p:nvPicPr>
          <p:cNvPr id="10242" name="Picture 2">
            <a:extLst>
              <a:ext uri="{FF2B5EF4-FFF2-40B4-BE49-F238E27FC236}">
                <a16:creationId xmlns:a16="http://schemas.microsoft.com/office/drawing/2014/main" id="{AAFC5A90-10CC-0A25-21F4-C56BBBE62A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971" y="3048000"/>
            <a:ext cx="4644516" cy="3271350"/>
          </a:xfrm>
          <a:prstGeom prst="rect">
            <a:avLst/>
          </a:prstGeom>
          <a:solidFill>
            <a:srgbClr val="FFFFFF">
              <a:shade val="85000"/>
            </a:srgbClr>
          </a:solid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cxnSp>
        <p:nvCxnSpPr>
          <p:cNvPr id="6" name="Straight Connector 5">
            <a:extLst>
              <a:ext uri="{FF2B5EF4-FFF2-40B4-BE49-F238E27FC236}">
                <a16:creationId xmlns:a16="http://schemas.microsoft.com/office/drawing/2014/main" id="{45D548E7-1BDB-05E0-50CC-4C4C31581301}"/>
              </a:ext>
            </a:extLst>
          </p:cNvPr>
          <p:cNvCxnSpPr>
            <a:cxnSpLocks/>
          </p:cNvCxnSpPr>
          <p:nvPr/>
        </p:nvCxnSpPr>
        <p:spPr>
          <a:xfrm>
            <a:off x="6329680" y="1473200"/>
            <a:ext cx="0" cy="50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0244" name="Picture 4">
            <a:extLst>
              <a:ext uri="{FF2B5EF4-FFF2-40B4-BE49-F238E27FC236}">
                <a16:creationId xmlns:a16="http://schemas.microsoft.com/office/drawing/2014/main" id="{70897EB7-04B2-C3A4-E48B-2E4E6693564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05602" y="1574800"/>
            <a:ext cx="4580008" cy="2847796"/>
          </a:xfrm>
          <a:prstGeom prst="rect">
            <a:avLst/>
          </a:prstGeom>
          <a:solidFill>
            <a:srgbClr val="FFFFFF">
              <a:shade val="85000"/>
            </a:srgbClr>
          </a:solid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8" name="TextBox 7">
            <a:extLst>
              <a:ext uri="{FF2B5EF4-FFF2-40B4-BE49-F238E27FC236}">
                <a16:creationId xmlns:a16="http://schemas.microsoft.com/office/drawing/2014/main" id="{52B8DD5A-F9B8-DBF1-AD4C-FDB79E610588}"/>
              </a:ext>
            </a:extLst>
          </p:cNvPr>
          <p:cNvSpPr txBox="1"/>
          <p:nvPr/>
        </p:nvSpPr>
        <p:spPr>
          <a:xfrm>
            <a:off x="6614160" y="4805680"/>
            <a:ext cx="4754879" cy="646331"/>
          </a:xfrm>
          <a:prstGeom prst="rect">
            <a:avLst/>
          </a:prstGeom>
          <a:noFill/>
        </p:spPr>
        <p:txBody>
          <a:bodyPr wrap="square" rtlCol="0">
            <a:spAutoFit/>
          </a:bodyPr>
          <a:lstStyle/>
          <a:p>
            <a:r>
              <a:rPr lang="en-IN" dirty="0">
                <a:solidFill>
                  <a:srgbClr val="EE6000"/>
                </a:solidFill>
                <a:hlinkClick r:id="rId5">
                  <a:extLst>
                    <a:ext uri="{A12FA001-AC4F-418D-AE19-62706E023703}">
                      <ahyp:hlinkClr xmlns:ahyp="http://schemas.microsoft.com/office/drawing/2018/hyperlinkcolor" val="tx"/>
                    </a:ext>
                  </a:extLst>
                </a:hlinkClick>
              </a:rPr>
              <a:t>https://github.com/Suneelraju2003/proone/blob/main/05_SpaceX_EDA_Data_Visualization.ipynb</a:t>
            </a:r>
            <a:r>
              <a:rPr lang="en-IN" dirty="0">
                <a:solidFill>
                  <a:srgbClr val="EE6000"/>
                </a:solidFill>
              </a:rPr>
              <a:t> </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p:cNvSpPr>
            <a:spLocks noGrp="1"/>
          </p:cNvSpPr>
          <p:nvPr>
            <p:ph idx="4294967295"/>
          </p:nvPr>
        </p:nvSpPr>
        <p:spPr>
          <a:xfrm>
            <a:off x="843279" y="1361440"/>
            <a:ext cx="10515600" cy="4796473"/>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Loaded the SpaceX dataset into a PostgreSQL database without leaving the </a:t>
            </a:r>
            <a:r>
              <a:rPr lang="en-US" sz="2200" dirty="0" err="1">
                <a:solidFill>
                  <a:schemeClr val="accent3">
                    <a:lumMod val="25000"/>
                  </a:schemeClr>
                </a:solidFill>
                <a:latin typeface="Abadi"/>
              </a:rPr>
              <a:t>jupyter</a:t>
            </a:r>
            <a:r>
              <a:rPr lang="en-US" sz="2200" dirty="0">
                <a:solidFill>
                  <a:schemeClr val="accent3">
                    <a:lumMod val="25000"/>
                  </a:schemeClr>
                </a:solidFill>
                <a:latin typeface="Abadi"/>
              </a:rPr>
              <a:t> notebook.</a:t>
            </a:r>
          </a:p>
          <a:p>
            <a:pPr>
              <a:lnSpc>
                <a:spcPct val="100000"/>
              </a:lnSpc>
              <a:spcBef>
                <a:spcPts val="1400"/>
              </a:spcBef>
            </a:pPr>
            <a:r>
              <a:rPr lang="en-US" sz="2200" dirty="0">
                <a:solidFill>
                  <a:schemeClr val="accent3">
                    <a:lumMod val="25000"/>
                  </a:schemeClr>
                </a:solidFill>
                <a:latin typeface="Abadi"/>
              </a:rPr>
              <a:t>Applied EDA with SQL to get insight from the data. Wrote queries to find out for instance:</a:t>
            </a:r>
          </a:p>
          <a:p>
            <a:pPr lvl="1">
              <a:lnSpc>
                <a:spcPct val="100000"/>
              </a:lnSpc>
              <a:spcBef>
                <a:spcPts val="1400"/>
              </a:spcBef>
              <a:buFontTx/>
              <a:buChar char="-"/>
            </a:pPr>
            <a:r>
              <a:rPr lang="en-US" sz="1700" dirty="0">
                <a:solidFill>
                  <a:srgbClr val="00B0F0"/>
                </a:solidFill>
                <a:latin typeface="Abadi"/>
              </a:rPr>
              <a:t>The names of unique launch sites in the space mission.</a:t>
            </a:r>
          </a:p>
          <a:p>
            <a:pPr lvl="1">
              <a:lnSpc>
                <a:spcPct val="100000"/>
              </a:lnSpc>
              <a:spcBef>
                <a:spcPts val="1400"/>
              </a:spcBef>
              <a:buFontTx/>
              <a:buChar char="-"/>
            </a:pPr>
            <a:r>
              <a:rPr lang="en-US" sz="1700" dirty="0">
                <a:solidFill>
                  <a:srgbClr val="00B0F0"/>
                </a:solidFill>
                <a:latin typeface="Abadi"/>
              </a:rPr>
              <a:t>The total payload mass carried by boosters launched by NASA (CRS)</a:t>
            </a:r>
          </a:p>
          <a:p>
            <a:pPr lvl="1">
              <a:lnSpc>
                <a:spcPct val="100000"/>
              </a:lnSpc>
              <a:spcBef>
                <a:spcPts val="1400"/>
              </a:spcBef>
              <a:buFontTx/>
              <a:buChar char="-"/>
            </a:pPr>
            <a:r>
              <a:rPr lang="en-US" sz="1700" dirty="0">
                <a:solidFill>
                  <a:srgbClr val="00B0F0"/>
                </a:solidFill>
                <a:latin typeface="Abadi"/>
              </a:rPr>
              <a:t>The average payload mass carried by booster version F9 v1.1</a:t>
            </a:r>
          </a:p>
          <a:p>
            <a:pPr lvl="1">
              <a:lnSpc>
                <a:spcPct val="100000"/>
              </a:lnSpc>
              <a:spcBef>
                <a:spcPts val="1400"/>
              </a:spcBef>
              <a:buFontTx/>
              <a:buChar char="-"/>
            </a:pPr>
            <a:r>
              <a:rPr lang="en-US" sz="1700" dirty="0">
                <a:solidFill>
                  <a:srgbClr val="00B0F0"/>
                </a:solidFill>
                <a:latin typeface="Abadi"/>
              </a:rPr>
              <a:t>The total number of successful and failure mission outcomes</a:t>
            </a:r>
          </a:p>
          <a:p>
            <a:pPr lvl="1">
              <a:lnSpc>
                <a:spcPct val="100000"/>
              </a:lnSpc>
              <a:spcBef>
                <a:spcPts val="1400"/>
              </a:spcBef>
              <a:buFontTx/>
              <a:buChar char="-"/>
            </a:pPr>
            <a:r>
              <a:rPr lang="en-US" sz="1700" dirty="0">
                <a:solidFill>
                  <a:srgbClr val="00B0F0"/>
                </a:solidFill>
                <a:latin typeface="Abadi"/>
              </a:rPr>
              <a:t>The failed landing outcomes in drone ship, their booster version and launch site names.</a:t>
            </a:r>
            <a:endParaRPr lang="en-US" sz="2200" dirty="0">
              <a:solidFill>
                <a:srgbClr val="00B0F0"/>
              </a:solidFill>
              <a:latin typeface="Abadi"/>
            </a:endParaRP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EE6000"/>
                </a:solidFill>
                <a:latin typeface="Abadi"/>
                <a:hlinkClick r:id="rId3">
                  <a:extLst>
                    <a:ext uri="{A12FA001-AC4F-418D-AE19-62706E023703}">
                      <ahyp:hlinkClr xmlns:ahyp="http://schemas.microsoft.com/office/drawing/2018/hyperlinkcolor" val="tx"/>
                    </a:ext>
                  </a:extLst>
                </a:hlinkClick>
              </a:rPr>
              <a:t>https://github.com/Suneelraju2003/proone/blob/main/04_SpaceX_EDA_SQL.ipynb</a:t>
            </a:r>
            <a:r>
              <a:rPr lang="en-US" sz="2200" dirty="0">
                <a:solidFill>
                  <a:srgbClr val="EE6000"/>
                </a:solidFill>
                <a:latin typeface="Abadi"/>
              </a:rPr>
              <a:t> </a:t>
            </a: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p:cNvSpPr>
            <a:spLocks noGrp="1"/>
          </p:cNvSpPr>
          <p:nvPr>
            <p:ph idx="4294967295"/>
          </p:nvPr>
        </p:nvSpPr>
        <p:spPr>
          <a:xfrm>
            <a:off x="734028" y="1442720"/>
            <a:ext cx="10619772" cy="4783672"/>
          </a:xfrm>
          <a:prstGeom prst="rect">
            <a:avLst/>
          </a:prstGeom>
        </p:spPr>
        <p:txBody>
          <a:bodyPr>
            <a:normAutofit lnSpcReduction="10000"/>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We marked all launch sites, and added map objects such as markers, circles, lines to mark the success or failure of launches for each site on the folium map.</a:t>
            </a:r>
          </a:p>
          <a:p>
            <a:pPr algn="just">
              <a:lnSpc>
                <a:spcPct val="100000"/>
              </a:lnSpc>
              <a:spcBef>
                <a:spcPts val="1400"/>
              </a:spcBef>
            </a:pPr>
            <a:r>
              <a:rPr lang="en-US" sz="2200" dirty="0">
                <a:solidFill>
                  <a:schemeClr val="accent3">
                    <a:lumMod val="25000"/>
                  </a:schemeClr>
                </a:solidFill>
                <a:latin typeface="Abadi" panose="020B0604020104020204" pitchFamily="34" charset="0"/>
              </a:rPr>
              <a:t>We assigned the feature launch outcomes (failure or success) to class 0 and 1.i.e., 0 for failure, and 1 for success.</a:t>
            </a:r>
          </a:p>
          <a:p>
            <a:pPr algn="just">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we identified which launch sites have relatively high success rate. </a:t>
            </a:r>
          </a:p>
          <a:p>
            <a:pPr algn="just">
              <a:lnSpc>
                <a:spcPct val="100000"/>
              </a:lnSpc>
              <a:spcBef>
                <a:spcPts val="1400"/>
              </a:spcBef>
            </a:pPr>
            <a:r>
              <a:rPr lang="en-US" sz="2200" dirty="0">
                <a:solidFill>
                  <a:schemeClr val="accent3">
                    <a:lumMod val="25000"/>
                  </a:schemeClr>
                </a:solidFill>
                <a:latin typeface="Abadi" panose="020B0604020104020204" pitchFamily="34" charset="0"/>
              </a:rPr>
              <a:t>We calculated the distances between a launch site to its proximities. We answered some question for instance:</a:t>
            </a:r>
          </a:p>
          <a:p>
            <a:pPr lvl="1" algn="just">
              <a:lnSpc>
                <a:spcPct val="100000"/>
              </a:lnSpc>
              <a:spcBef>
                <a:spcPts val="1400"/>
              </a:spcBef>
              <a:buFontTx/>
              <a:buChar char="-"/>
            </a:pPr>
            <a:r>
              <a:rPr lang="en-US" sz="1800" dirty="0">
                <a:solidFill>
                  <a:srgbClr val="00B0F0"/>
                </a:solidFill>
                <a:latin typeface="Abadi" panose="020B0604020104020204" pitchFamily="34" charset="0"/>
              </a:rPr>
              <a:t>Are launch sites near railways, highways and coastlines.</a:t>
            </a:r>
          </a:p>
          <a:p>
            <a:pPr lvl="1" algn="just">
              <a:lnSpc>
                <a:spcPct val="100000"/>
              </a:lnSpc>
              <a:spcBef>
                <a:spcPts val="1400"/>
              </a:spcBef>
              <a:buFontTx/>
              <a:buChar char="-"/>
            </a:pPr>
            <a:r>
              <a:rPr lang="en-US" sz="1800" dirty="0">
                <a:solidFill>
                  <a:srgbClr val="00B0F0"/>
                </a:solidFill>
                <a:latin typeface="Abadi" panose="020B0604020104020204" pitchFamily="34" charset="0"/>
              </a:rPr>
              <a:t>Do launch sites keep certain distance away from cities.</a:t>
            </a:r>
          </a:p>
          <a:p>
            <a:pPr algn="just">
              <a:lnSpc>
                <a:spcPct val="100000"/>
              </a:lnSpc>
              <a:spcBef>
                <a:spcPts val="1400"/>
              </a:spcBef>
            </a:pPr>
            <a:r>
              <a:rPr lang="en-US" sz="2200" dirty="0">
                <a:solidFill>
                  <a:srgbClr val="EE6000"/>
                </a:solidFill>
                <a:latin typeface="Abadi" panose="020B0604020104020204" pitchFamily="34" charset="0"/>
                <a:hlinkClick r:id="rId3">
                  <a:extLst>
                    <a:ext uri="{A12FA001-AC4F-418D-AE19-62706E023703}">
                      <ahyp:hlinkClr xmlns:ahyp="http://schemas.microsoft.com/office/drawing/2018/hyperlinkcolor" val="tx"/>
                    </a:ext>
                  </a:extLst>
                </a:hlinkClick>
              </a:rPr>
              <a:t>https://github.com/Suneelraju2003/proone/blob/main/06_SpaceX_Interactive_Visual_Analytics_Folium.ipynb</a:t>
            </a:r>
            <a:r>
              <a:rPr lang="en-US" sz="2200" dirty="0">
                <a:solidFill>
                  <a:srgbClr val="EE6000"/>
                </a:solidFill>
                <a:latin typeface="Abadi" panose="020B0604020104020204" pitchFamily="34" charset="0"/>
              </a:rPr>
              <a:t> </a:t>
            </a: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p:cNvSpPr>
            <a:spLocks noGrp="1"/>
          </p:cNvSpPr>
          <p:nvPr>
            <p:ph idx="4294967295"/>
          </p:nvPr>
        </p:nvSpPr>
        <p:spPr>
          <a:xfrm>
            <a:off x="770010" y="1825625"/>
            <a:ext cx="10515600" cy="435133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Plotly dash</a:t>
            </a: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a certain sites</a:t>
            </a:r>
          </a:p>
          <a:p>
            <a:pPr>
              <a:lnSpc>
                <a:spcPct val="100000"/>
              </a:lnSpc>
              <a:spcBef>
                <a:spcPts val="1400"/>
              </a:spcBef>
            </a:pPr>
            <a:r>
              <a:rPr lang="en-US" sz="2200"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EE6000"/>
                </a:solidFill>
                <a:latin typeface="Abadi"/>
                <a:hlinkClick r:id="rId4">
                  <a:extLst>
                    <a:ext uri="{A12FA001-AC4F-418D-AE19-62706E023703}">
                      <ahyp:hlinkClr xmlns:ahyp="http://schemas.microsoft.com/office/drawing/2018/hyperlinkcolor" val="tx"/>
                    </a:ext>
                  </a:extLst>
                </a:hlinkClick>
              </a:rPr>
              <a:t>https://github.com/Suneelraju2003/proone/blob/main/07_SpaceX_Interactive_Visual_Analytics_Plotly.py</a:t>
            </a:r>
            <a:r>
              <a:rPr lang="en-US" sz="2200" dirty="0">
                <a:solidFill>
                  <a:srgbClr val="EE6000"/>
                </a:solidFill>
                <a:latin typeface="Abadi"/>
              </a:rPr>
              <a:t> </a:t>
            </a:r>
            <a:endParaRPr lang="en-US" sz="2200" dirty="0">
              <a:solidFill>
                <a:srgbClr val="EE6000"/>
              </a:solidFill>
              <a:latin typeface="Abadi" panose="020B0604020104020204" pitchFamily="34" charset="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p:cNvSpPr>
            <a:spLocks noGrp="1"/>
          </p:cNvSpPr>
          <p:nvPr>
            <p:ph idx="4294967295"/>
          </p:nvPr>
        </p:nvSpPr>
        <p:spPr>
          <a:xfrm>
            <a:off x="770010" y="1442720"/>
            <a:ext cx="10515600" cy="4734243"/>
          </a:xfrm>
          <a:prstGeom prst="rect">
            <a:avLst/>
          </a:prstGeom>
        </p:spPr>
        <p:txBody>
          <a:bodyPr>
            <a:normAutofit/>
          </a:bodyPr>
          <a:lstStyle/>
          <a:p>
            <a:pPr>
              <a:lnSpc>
                <a:spcPct val="100000"/>
              </a:lnSpc>
              <a:spcBef>
                <a:spcPts val="1400"/>
              </a:spcBef>
            </a:pPr>
            <a:r>
              <a:rPr lang="en-US" sz="2400" dirty="0">
                <a:solidFill>
                  <a:schemeClr val="accent3">
                    <a:lumMod val="25000"/>
                  </a:schemeClr>
                </a:solidFill>
                <a:latin typeface="Abadi" panose="020B0604020104020204" pitchFamily="34" charset="0"/>
              </a:rPr>
              <a:t>We loaded the data using </a:t>
            </a:r>
            <a:r>
              <a:rPr lang="en-US" sz="2400" dirty="0" err="1">
                <a:solidFill>
                  <a:schemeClr val="accent3">
                    <a:lumMod val="25000"/>
                  </a:schemeClr>
                </a:solidFill>
                <a:latin typeface="Abadi" panose="020B0604020104020204" pitchFamily="34" charset="0"/>
              </a:rPr>
              <a:t>numpy</a:t>
            </a:r>
            <a:r>
              <a:rPr lang="en-US" sz="2400" dirty="0">
                <a:solidFill>
                  <a:schemeClr val="accent3">
                    <a:lumMod val="25000"/>
                  </a:schemeClr>
                </a:solidFill>
                <a:latin typeface="Abadi" panose="020B0604020104020204" pitchFamily="34" charset="0"/>
              </a:rPr>
              <a:t> and pandas, transformed the data, split our data into training and testing.</a:t>
            </a:r>
          </a:p>
          <a:p>
            <a:pPr>
              <a:lnSpc>
                <a:spcPct val="100000"/>
              </a:lnSpc>
              <a:spcBef>
                <a:spcPts val="1400"/>
              </a:spcBef>
            </a:pPr>
            <a:r>
              <a:rPr lang="en-US" sz="2400" dirty="0">
                <a:solidFill>
                  <a:schemeClr val="accent3">
                    <a:lumMod val="25000"/>
                  </a:schemeClr>
                </a:solidFill>
                <a:latin typeface="Abadi" panose="020B0604020104020204" pitchFamily="34" charset="0"/>
              </a:rPr>
              <a:t>We built different machine learning models and tune different hyperparameters using </a:t>
            </a:r>
            <a:r>
              <a:rPr lang="en-US" sz="2400" dirty="0" err="1">
                <a:solidFill>
                  <a:schemeClr val="accent3">
                    <a:lumMod val="25000"/>
                  </a:schemeClr>
                </a:solidFill>
                <a:latin typeface="Abadi" panose="020B0604020104020204" pitchFamily="34" charset="0"/>
              </a:rPr>
              <a:t>GridSearchCV</a:t>
            </a:r>
            <a:r>
              <a:rPr lang="en-US" sz="2400" dirty="0">
                <a:solidFill>
                  <a:schemeClr val="accent3">
                    <a:lumMod val="25000"/>
                  </a:schemeClr>
                </a:solidFill>
                <a:latin typeface="Abadi" panose="020B0604020104020204" pitchFamily="34" charset="0"/>
              </a:rPr>
              <a:t>.</a:t>
            </a:r>
          </a:p>
          <a:p>
            <a:pPr>
              <a:lnSpc>
                <a:spcPct val="100000"/>
              </a:lnSpc>
              <a:spcBef>
                <a:spcPts val="1400"/>
              </a:spcBef>
            </a:pPr>
            <a:r>
              <a:rPr lang="en-US" sz="2400" dirty="0">
                <a:solidFill>
                  <a:schemeClr val="accent3">
                    <a:lumMod val="25000"/>
                  </a:schemeClr>
                </a:solidFill>
                <a:latin typeface="Abadi" panose="020B0604020104020204" pitchFamily="34" charset="0"/>
              </a:rPr>
              <a:t>We used accuracy as the metric for our model, improved the model using feature engineering and algorithm tuning.</a:t>
            </a:r>
          </a:p>
          <a:p>
            <a:pPr>
              <a:lnSpc>
                <a:spcPct val="100000"/>
              </a:lnSpc>
              <a:spcBef>
                <a:spcPts val="1400"/>
              </a:spcBef>
            </a:pPr>
            <a:r>
              <a:rPr lang="en-US" sz="2400" dirty="0">
                <a:solidFill>
                  <a:schemeClr val="accent3">
                    <a:lumMod val="25000"/>
                  </a:schemeClr>
                </a:solidFill>
                <a:latin typeface="Abadi" panose="020B0604020104020204" pitchFamily="34" charset="0"/>
              </a:rPr>
              <a:t>We found the best performing classification model.</a:t>
            </a:r>
          </a:p>
          <a:p>
            <a:pPr>
              <a:lnSpc>
                <a:spcPct val="100000"/>
              </a:lnSpc>
              <a:spcBef>
                <a:spcPts val="1400"/>
              </a:spcBef>
            </a:pPr>
            <a:r>
              <a:rPr lang="en-US" sz="2400" dirty="0">
                <a:solidFill>
                  <a:schemeClr val="accent3">
                    <a:lumMod val="25000"/>
                  </a:schemeClr>
                </a:solidFill>
                <a:latin typeface="Abadi"/>
              </a:rPr>
              <a:t>The link to the notebook is </a:t>
            </a:r>
            <a:r>
              <a:rPr lang="en-US" sz="2400" dirty="0">
                <a:solidFill>
                  <a:srgbClr val="EE6000"/>
                </a:solidFill>
                <a:latin typeface="Abadi"/>
                <a:hlinkClick r:id="rId3">
                  <a:extLst>
                    <a:ext uri="{A12FA001-AC4F-418D-AE19-62706E023703}">
                      <ahyp:hlinkClr xmlns:ahyp="http://schemas.microsoft.com/office/drawing/2018/hyperlinkcolor" val="tx"/>
                    </a:ext>
                  </a:extLst>
                </a:hlinkClick>
              </a:rPr>
              <a:t>https://github.com/Suneelraju2003/proone/blob/main/08_SpaceX_Predictive_Analytics.ipynb</a:t>
            </a:r>
            <a:r>
              <a:rPr lang="en-US" sz="2400" dirty="0">
                <a:solidFill>
                  <a:srgbClr val="EE6000"/>
                </a:solidFill>
                <a:latin typeface="Abadi"/>
              </a:rPr>
              <a:t> </a:t>
            </a:r>
            <a:endParaRPr lang="en-US" sz="2400" dirty="0">
              <a:solidFill>
                <a:srgbClr val="EE6000"/>
              </a:solidFill>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178D1D7-E0AC-6466-BD07-43BABAB16645}"/>
              </a:ext>
            </a:extLst>
          </p:cNvPr>
          <p:cNvPicPr>
            <a:picLocks noChangeAspect="1"/>
          </p:cNvPicPr>
          <p:nvPr/>
        </p:nvPicPr>
        <p:blipFill>
          <a:blip r:embed="rId4">
            <a:alphaModFix amt="46000"/>
          </a:blip>
          <a:stretch>
            <a:fillRect/>
          </a:stretch>
        </p:blipFill>
        <p:spPr>
          <a:xfrm>
            <a:off x="0" y="0"/>
            <a:ext cx="12192000" cy="6858000"/>
          </a:xfrm>
          <a:prstGeom prst="rect">
            <a:avLst/>
          </a:prstGeom>
        </p:spPr>
      </p:pic>
      <p:sp>
        <p:nvSpPr>
          <p:cNvPr id="8" name="Content Placeholder 2"/>
          <p:cNvSpPr txBox="1"/>
          <p:nvPr/>
        </p:nvSpPr>
        <p:spPr>
          <a:xfrm>
            <a:off x="841125" y="1807337"/>
            <a:ext cx="8130155" cy="227698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a:lnSpc>
                <a:spcPct val="100000"/>
              </a:lnSpc>
              <a:spcBef>
                <a:spcPts val="1400"/>
              </a:spcBef>
            </a:pPr>
            <a:r>
              <a:rPr lang="en-US" b="1" dirty="0">
                <a:solidFill>
                  <a:schemeClr val="accent3">
                    <a:lumMod val="25000"/>
                  </a:schemeClr>
                </a:solidFill>
                <a:latin typeface="Segoe UI Variable Text" pitchFamily="2" charset="0"/>
              </a:rPr>
              <a:t>Exploratory data analysis results</a:t>
            </a:r>
          </a:p>
          <a:p>
            <a:pPr>
              <a:lnSpc>
                <a:spcPct val="100000"/>
              </a:lnSpc>
              <a:spcBef>
                <a:spcPts val="1400"/>
              </a:spcBef>
            </a:pPr>
            <a:r>
              <a:rPr lang="en-US" b="1" dirty="0">
                <a:solidFill>
                  <a:schemeClr val="accent3">
                    <a:lumMod val="25000"/>
                  </a:schemeClr>
                </a:solidFill>
                <a:latin typeface="Segoe UI Variable Text" pitchFamily="2" charset="0"/>
              </a:rPr>
              <a:t>Interactive analytics demo in screenshots</a:t>
            </a:r>
          </a:p>
          <a:p>
            <a:pPr>
              <a:lnSpc>
                <a:spcPct val="100000"/>
              </a:lnSpc>
              <a:spcBef>
                <a:spcPts val="1400"/>
              </a:spcBef>
            </a:pPr>
            <a:r>
              <a:rPr lang="en-US" b="1" dirty="0">
                <a:solidFill>
                  <a:schemeClr val="accent3">
                    <a:lumMod val="25000"/>
                  </a:schemeClr>
                </a:solidFill>
                <a:latin typeface="Segoe UI Variable Text" pitchFamily="2" charset="0"/>
              </a:rPr>
              <a:t>Predictive analysis results</a:t>
            </a:r>
          </a:p>
          <a:p>
            <a:pPr lvl="1"/>
            <a:endParaRPr lang="en-US" b="1" dirty="0">
              <a:latin typeface="Segoe UI Variable Text" pitchFamily="2" charset="0"/>
            </a:endParaRPr>
          </a:p>
          <a:p>
            <a:pPr marL="457200" lvl="1" indent="0">
              <a:buNone/>
            </a:pPr>
            <a:endParaRPr lang="en-US" b="1" dirty="0">
              <a:latin typeface="Segoe UI Variable Text" pitchFamily="2" charset="0"/>
            </a:endParaRPr>
          </a:p>
        </p:txBody>
      </p:sp>
      <p:sp>
        <p:nvSpPr>
          <p:cNvPr id="4" name="Slide Number Placeholder 3"/>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27B9943-F09B-8051-CBE2-5B843D0D1913}"/>
              </a:ext>
            </a:extLst>
          </p:cNvPr>
          <p:cNvPicPr>
            <a:picLocks noChangeAspect="1"/>
          </p:cNvPicPr>
          <p:nvPr/>
        </p:nvPicPr>
        <p:blipFill>
          <a:blip r:embed="rId2"/>
          <a:stretch>
            <a:fillRect/>
          </a:stretch>
        </p:blipFill>
        <p:spPr>
          <a:xfrm>
            <a:off x="0" y="0"/>
            <a:ext cx="12192000" cy="6858000"/>
          </a:xfrm>
          <a:prstGeom prst="rect">
            <a:avLst/>
          </a:prstGeom>
        </p:spPr>
      </p:pic>
      <p:sp>
        <p:nvSpPr>
          <p:cNvPr id="2" name="TextBox 1"/>
          <p:cNvSpPr txBox="1"/>
          <p:nvPr/>
        </p:nvSpPr>
        <p:spPr>
          <a:xfrm>
            <a:off x="355600" y="934720"/>
            <a:ext cx="2246069" cy="584775"/>
          </a:xfrm>
          <a:prstGeom prst="rect">
            <a:avLst/>
          </a:prstGeom>
          <a:noFill/>
        </p:spPr>
        <p:txBody>
          <a:bodyPr wrap="square" rtlCol="0">
            <a:spAutoFit/>
          </a:bodyPr>
          <a:lstStyle/>
          <a:p>
            <a:r>
              <a:rPr lang="en-US" sz="3200" b="1" dirty="0">
                <a:solidFill>
                  <a:schemeClr val="bg1"/>
                </a:solidFill>
                <a:latin typeface="Abadi" panose="020B0604020104020204" pitchFamily="34" charset="0"/>
              </a:rPr>
              <a:t>Section 2</a:t>
            </a:r>
          </a:p>
        </p:txBody>
      </p:sp>
      <p:sp>
        <p:nvSpPr>
          <p:cNvPr id="6" name="TextBox 5">
            <a:extLst>
              <a:ext uri="{FF2B5EF4-FFF2-40B4-BE49-F238E27FC236}">
                <a16:creationId xmlns:a16="http://schemas.microsoft.com/office/drawing/2014/main" id="{4264E400-2D86-0950-B8F2-D43DF7C1E9AC}"/>
              </a:ext>
            </a:extLst>
          </p:cNvPr>
          <p:cNvSpPr txBox="1"/>
          <p:nvPr/>
        </p:nvSpPr>
        <p:spPr>
          <a:xfrm>
            <a:off x="355600" y="1686560"/>
            <a:ext cx="3606800" cy="1323439"/>
          </a:xfrm>
          <a:prstGeom prst="rect">
            <a:avLst/>
          </a:prstGeom>
          <a:noFill/>
        </p:spPr>
        <p:txBody>
          <a:bodyPr wrap="square">
            <a:spAutoFit/>
          </a:bodyPr>
          <a:lstStyle/>
          <a:p>
            <a:r>
              <a:rPr lang="en-US" sz="4000" b="1" dirty="0">
                <a:solidFill>
                  <a:srgbClr val="F3E4F6"/>
                </a:solidFill>
                <a:latin typeface="Abadi" panose="020B0604020104020204" pitchFamily="34" charset="0"/>
              </a:rPr>
              <a:t>Insights Drawn From EDA </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p:cNvSpPr>
            <a:spLocks noGrp="1"/>
          </p:cNvSpPr>
          <p:nvPr>
            <p:ph type="body" sz="half" idx="4294967295"/>
          </p:nvPr>
        </p:nvSpPr>
        <p:spPr>
          <a:xfrm>
            <a:off x="864973" y="5140960"/>
            <a:ext cx="10420638" cy="884613"/>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found that the larger the flight amount at a launch site, the greater the success rate at a launch site.</a:t>
            </a: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2050" name="Picture 2">
            <a:extLst>
              <a:ext uri="{FF2B5EF4-FFF2-40B4-BE49-F238E27FC236}">
                <a16:creationId xmlns:a16="http://schemas.microsoft.com/office/drawing/2014/main" id="{E6711041-F4A1-0732-6F8F-9F8EECE6ED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4973" y="1419689"/>
            <a:ext cx="10420638" cy="353737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p:cNvSpPr>
            <a:spLocks noGrp="1"/>
          </p:cNvSpPr>
          <p:nvPr>
            <p:ph type="body" sz="half" idx="4294967295"/>
          </p:nvPr>
        </p:nvSpPr>
        <p:spPr>
          <a:xfrm>
            <a:off x="770011" y="5374639"/>
            <a:ext cx="10515600" cy="650933"/>
          </a:xfrm>
          <a:prstGeom prst="rect">
            <a:avLst/>
          </a:prstGeom>
        </p:spPr>
        <p:txBody>
          <a:bodyPr>
            <a:normAutofit/>
          </a:bodyPr>
          <a:lstStyle/>
          <a:p>
            <a:pPr>
              <a:lnSpc>
                <a:spcPct val="100000"/>
              </a:lnSpc>
              <a:spcBef>
                <a:spcPts val="1400"/>
              </a:spcBef>
            </a:pPr>
            <a:r>
              <a:rPr lang="en-US" sz="2400" dirty="0">
                <a:latin typeface="Abadi" panose="020B0604020104020204" pitchFamily="34" charset="0"/>
              </a:rPr>
              <a:t>Higher payload mass seems to have high success rate</a:t>
            </a:r>
            <a:endParaRPr lang="en-US" sz="3200" dirty="0">
              <a:solidFill>
                <a:schemeClr val="accent3">
                  <a:lumMod val="25000"/>
                </a:schemeClr>
              </a:solidFill>
              <a:latin typeface="Abadi" panose="020B0604020104020204" pitchFamily="34" charset="0"/>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3074" name="Picture 2">
            <a:extLst>
              <a:ext uri="{FF2B5EF4-FFF2-40B4-BE49-F238E27FC236}">
                <a16:creationId xmlns:a16="http://schemas.microsoft.com/office/drawing/2014/main" id="{30DE355A-56D4-F1EE-D1D3-C426AED94E9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0011" y="1362710"/>
            <a:ext cx="10515600" cy="390332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nchor="ctr">
            <a:normAutofit/>
          </a:bodyPr>
          <a:lstStyle/>
          <a:p>
            <a:fld id="{5075537C-CA84-1446-933C-8E9D027F9201}" type="slidenum">
              <a:rPr lang="en-US" smtClean="0"/>
              <a:t>2</a:t>
            </a:fld>
            <a:endParaRPr lang="en-US" dirty="0"/>
          </a:p>
        </p:txBody>
      </p:sp>
      <p:sp>
        <p:nvSpPr>
          <p:cNvPr id="10" name="Content Placeholder 2"/>
          <p:cNvSpPr txBox="1"/>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p:cNvSpPr>
            <a:spLocks noGrp="1"/>
          </p:cNvSpPr>
          <p:nvPr>
            <p:ph type="body" sz="half" idx="4294967295"/>
          </p:nvPr>
        </p:nvSpPr>
        <p:spPr>
          <a:xfrm>
            <a:off x="770011" y="1499451"/>
            <a:ext cx="3395589" cy="4526121"/>
          </a:xfrm>
          <a:prstGeom prst="rect">
            <a:avLst/>
          </a:prstGeom>
        </p:spPr>
        <p:txBody>
          <a:bodyPr>
            <a:normAutofit/>
          </a:bodyPr>
          <a:lstStyle/>
          <a:p>
            <a:pPr>
              <a:spcBef>
                <a:spcPts val="1400"/>
              </a:spcBef>
            </a:pPr>
            <a:r>
              <a:rPr lang="en-US" sz="2200" dirty="0">
                <a:latin typeface="Abadi" panose="020B0604020104020204" pitchFamily="34" charset="0"/>
              </a:rPr>
              <a:t>From the plot, we can see that ES-L1, GEO, HEO, SSO, VLEO had the most success rate.</a:t>
            </a: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4098" name="Picture 2">
            <a:extLst>
              <a:ext uri="{FF2B5EF4-FFF2-40B4-BE49-F238E27FC236}">
                <a16:creationId xmlns:a16="http://schemas.microsoft.com/office/drawing/2014/main" id="{4E397647-2E98-55A6-5BAE-1938762DF9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39920" y="1499452"/>
            <a:ext cx="6845691" cy="4526121"/>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p:cNvSpPr>
            <a:spLocks noGrp="1"/>
          </p:cNvSpPr>
          <p:nvPr>
            <p:ph type="body" sz="half" idx="4294967295"/>
          </p:nvPr>
        </p:nvSpPr>
        <p:spPr>
          <a:xfrm>
            <a:off x="770011" y="5212081"/>
            <a:ext cx="10515600" cy="813492"/>
          </a:xfrm>
          <a:prstGeom prst="rect">
            <a:avLst/>
          </a:prstGeom>
        </p:spPr>
        <p:txBody>
          <a:bodyPr>
            <a:normAutofit fontScale="85000" lnSpcReduction="20000"/>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plot shows the Flight Number vs. Orbit type. We observe that in the LEO orbit, success is related to the number of flights whereas in the GTO orbit, there is no relationship between flight number and the orbit.</a:t>
            </a: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5122" name="Picture 2">
            <a:extLst>
              <a:ext uri="{FF2B5EF4-FFF2-40B4-BE49-F238E27FC236}">
                <a16:creationId xmlns:a16="http://schemas.microsoft.com/office/drawing/2014/main" id="{49BECF10-61E6-06A0-DBB5-C33B3CD066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0011" y="1473200"/>
            <a:ext cx="10515600" cy="358648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p:cNvSpPr>
            <a:spLocks noGrp="1"/>
          </p:cNvSpPr>
          <p:nvPr>
            <p:ph type="body" sz="half" idx="4294967295"/>
          </p:nvPr>
        </p:nvSpPr>
        <p:spPr>
          <a:xfrm>
            <a:off x="843279" y="1371601"/>
            <a:ext cx="10442332" cy="723899"/>
          </a:xfrm>
          <a:prstGeom prst="rect">
            <a:avLst/>
          </a:prstGeom>
        </p:spPr>
        <p:txBody>
          <a:bodyPr>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observe that with heavy payloads, the successful landing are more for PO, LEO and ISS orbits.</a:t>
            </a: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146" name="Picture 2">
            <a:extLst>
              <a:ext uri="{FF2B5EF4-FFF2-40B4-BE49-F238E27FC236}">
                <a16:creationId xmlns:a16="http://schemas.microsoft.com/office/drawing/2014/main" id="{4E5851D4-4CA5-150F-84F9-06CDD5C0A1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0011" y="2095500"/>
            <a:ext cx="10515600" cy="393007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p:cNvSpPr>
            <a:spLocks noGrp="1"/>
          </p:cNvSpPr>
          <p:nvPr>
            <p:ph type="body" sz="half" idx="4294967295"/>
          </p:nvPr>
        </p:nvSpPr>
        <p:spPr>
          <a:xfrm>
            <a:off x="770011" y="5201919"/>
            <a:ext cx="10515600" cy="823654"/>
          </a:xfrm>
          <a:prstGeom prst="rect">
            <a:avLst/>
          </a:prstGeom>
        </p:spPr>
        <p:txBody>
          <a:bodyPr>
            <a:normAutofit/>
          </a:bodyPr>
          <a:lstStyle/>
          <a:p>
            <a:pPr>
              <a:spcBef>
                <a:spcPts val="1400"/>
              </a:spcBef>
            </a:pPr>
            <a:r>
              <a:rPr lang="en-US" sz="2200" dirty="0">
                <a:latin typeface="Abadi" panose="020B0604020104020204" pitchFamily="34" charset="0"/>
              </a:rPr>
              <a:t>From the plot, we can observe that success rate since 2013 kept on increasing till 2020.</a:t>
            </a: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7170" name="Picture 2">
            <a:extLst>
              <a:ext uri="{FF2B5EF4-FFF2-40B4-BE49-F238E27FC236}">
                <a16:creationId xmlns:a16="http://schemas.microsoft.com/office/drawing/2014/main" id="{24E7EFCD-FC4B-D285-E846-29BD2D5F97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3440" y="1402080"/>
            <a:ext cx="10432171" cy="367792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p:cNvSpPr>
            <a:spLocks noGrp="1"/>
          </p:cNvSpPr>
          <p:nvPr>
            <p:ph idx="4294967295"/>
          </p:nvPr>
        </p:nvSpPr>
        <p:spPr>
          <a:xfrm>
            <a:off x="770011" y="1825625"/>
            <a:ext cx="7632310" cy="4351338"/>
          </a:xfrm>
          <a:prstGeom prst="rect">
            <a:avLst/>
          </a:prstGeom>
        </p:spPr>
        <p:txBody>
          <a:bodyPr>
            <a:normAutofit/>
          </a:bodyPr>
          <a:lstStyle/>
          <a:p>
            <a:pPr algn="just">
              <a:lnSpc>
                <a:spcPct val="100000"/>
              </a:lnSpc>
              <a:spcBef>
                <a:spcPts val="1400"/>
              </a:spcBef>
            </a:pPr>
            <a:r>
              <a:rPr lang="en-US" sz="2400" dirty="0">
                <a:latin typeface="Abadi" panose="020B0604020104020204" pitchFamily="34" charset="0"/>
              </a:rPr>
              <a:t>In above query we are selecting </a:t>
            </a:r>
            <a:r>
              <a:rPr lang="en-US" sz="2400" dirty="0" err="1">
                <a:latin typeface="Abadi" panose="020B0604020104020204" pitchFamily="34" charset="0"/>
              </a:rPr>
              <a:t>launch_site</a:t>
            </a:r>
            <a:r>
              <a:rPr lang="en-US" sz="2400" dirty="0">
                <a:latin typeface="Abadi" panose="020B0604020104020204" pitchFamily="34" charset="0"/>
              </a:rPr>
              <a:t> from SPACEXTBL and distinct keyword in </a:t>
            </a:r>
            <a:r>
              <a:rPr lang="en-US" sz="2400" dirty="0" err="1">
                <a:latin typeface="Abadi" panose="020B0604020104020204" pitchFamily="34" charset="0"/>
              </a:rPr>
              <a:t>sql</a:t>
            </a:r>
            <a:r>
              <a:rPr lang="en-US" sz="2400" dirty="0">
                <a:latin typeface="Abadi" panose="020B0604020104020204" pitchFamily="34" charset="0"/>
              </a:rPr>
              <a:t> query is used to select only unique </a:t>
            </a:r>
            <a:r>
              <a:rPr lang="en-US" sz="2400" dirty="0" err="1">
                <a:latin typeface="Abadi" panose="020B0604020104020204" pitchFamily="34" charset="0"/>
              </a:rPr>
              <a:t>launch_site</a:t>
            </a:r>
            <a:r>
              <a:rPr lang="en-US" sz="2400" dirty="0">
                <a:latin typeface="Abadi" panose="020B0604020104020204" pitchFamily="34" charset="0"/>
              </a:rPr>
              <a:t> (no </a:t>
            </a:r>
            <a:r>
              <a:rPr lang="en-US" sz="2400" dirty="0" err="1">
                <a:latin typeface="Abadi" panose="020B0604020104020204" pitchFamily="34" charset="0"/>
              </a:rPr>
              <a:t>repeatation</a:t>
            </a:r>
            <a:r>
              <a:rPr lang="en-US" sz="2400" dirty="0">
                <a:latin typeface="Abadi" panose="020B0604020104020204" pitchFamily="34" charset="0"/>
              </a:rPr>
              <a:t>). </a:t>
            </a:r>
            <a:endParaRPr lang="en-US" sz="3200" dirty="0">
              <a:solidFill>
                <a:schemeClr val="accent3">
                  <a:lumMod val="25000"/>
                </a:schemeClr>
              </a:solidFill>
              <a:latin typeface="Abadi" panose="020B0604020104020204" pitchFamily="34" charset="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2" name="Picture 1">
            <a:extLst>
              <a:ext uri="{FF2B5EF4-FFF2-40B4-BE49-F238E27FC236}">
                <a16:creationId xmlns:a16="http://schemas.microsoft.com/office/drawing/2014/main" id="{BE78D4D0-1B3E-E9DC-4E72-C38D186F2A5D}"/>
              </a:ext>
            </a:extLst>
          </p:cNvPr>
          <p:cNvPicPr>
            <a:picLocks noChangeAspect="1"/>
          </p:cNvPicPr>
          <p:nvPr/>
        </p:nvPicPr>
        <p:blipFill rotWithShape="1">
          <a:blip r:embed="rId3"/>
          <a:srcRect l="11968" t="50628" r="64473"/>
          <a:stretch/>
        </p:blipFill>
        <p:spPr>
          <a:xfrm>
            <a:off x="8613172" y="2684131"/>
            <a:ext cx="1473200" cy="174501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p:cNvSpPr>
            <a:spLocks noGrp="1"/>
          </p:cNvSpPr>
          <p:nvPr>
            <p:ph idx="4294967295"/>
          </p:nvPr>
        </p:nvSpPr>
        <p:spPr>
          <a:xfrm>
            <a:off x="770010" y="1825625"/>
            <a:ext cx="10515601" cy="4351338"/>
          </a:xfrm>
          <a:prstGeom prst="rect">
            <a:avLst/>
          </a:prstGeom>
        </p:spPr>
        <p:txBody>
          <a:bodyPr>
            <a:normAutofit/>
          </a:bodyPr>
          <a:lstStyle/>
          <a:p>
            <a:pPr algn="just">
              <a:lnSpc>
                <a:spcPct val="100000"/>
              </a:lnSpc>
              <a:spcBef>
                <a:spcPts val="1400"/>
              </a:spcBef>
            </a:pPr>
            <a:r>
              <a:rPr lang="en-US" sz="1800" dirty="0">
                <a:latin typeface="Abadi" panose="020B0604020104020204" pitchFamily="34" charset="0"/>
              </a:rPr>
              <a:t>Using the word TOP 5 in the query means that it will only show 5 records from </a:t>
            </a:r>
            <a:r>
              <a:rPr lang="en-US" sz="1800" dirty="0" err="1">
                <a:latin typeface="Abadi" panose="020B0604020104020204" pitchFamily="34" charset="0"/>
              </a:rPr>
              <a:t>tblSpaceX</a:t>
            </a:r>
            <a:r>
              <a:rPr lang="en-US" sz="1800" dirty="0">
                <a:latin typeface="Abadi" panose="020B0604020104020204" pitchFamily="34" charset="0"/>
              </a:rPr>
              <a:t> and LIKE keyword has a wild card with the words ‘KSC%’ the percentage in the end suggests that the </a:t>
            </a:r>
            <a:r>
              <a:rPr lang="en-US" sz="1800" dirty="0" err="1">
                <a:latin typeface="Abadi" panose="020B0604020104020204" pitchFamily="34" charset="0"/>
              </a:rPr>
              <a:t>Launch_Site</a:t>
            </a:r>
            <a:r>
              <a:rPr lang="en-US" sz="1800" dirty="0">
                <a:latin typeface="Abadi" panose="020B0604020104020204" pitchFamily="34" charset="0"/>
              </a:rPr>
              <a:t> name must start with KSC. </a:t>
            </a:r>
            <a:endParaRPr lang="en-US" sz="2400" dirty="0">
              <a:solidFill>
                <a:schemeClr val="accent3">
                  <a:lumMod val="25000"/>
                </a:schemeClr>
              </a:solidFill>
              <a:latin typeface="Abadi" panose="020B0604020104020204" pitchFamily="34" charset="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'KSC'</a:t>
            </a:r>
          </a:p>
        </p:txBody>
      </p:sp>
      <p:pic>
        <p:nvPicPr>
          <p:cNvPr id="6" name="Picture 5">
            <a:extLst>
              <a:ext uri="{FF2B5EF4-FFF2-40B4-BE49-F238E27FC236}">
                <a16:creationId xmlns:a16="http://schemas.microsoft.com/office/drawing/2014/main" id="{96FE29F5-FD37-688C-AFB3-E335A07E9091}"/>
              </a:ext>
            </a:extLst>
          </p:cNvPr>
          <p:cNvPicPr>
            <a:picLocks noChangeAspect="1"/>
          </p:cNvPicPr>
          <p:nvPr/>
        </p:nvPicPr>
        <p:blipFill>
          <a:blip r:embed="rId3"/>
          <a:stretch>
            <a:fillRect/>
          </a:stretch>
        </p:blipFill>
        <p:spPr>
          <a:xfrm>
            <a:off x="838199" y="3253236"/>
            <a:ext cx="10515601" cy="189584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p:cNvSpPr>
            <a:spLocks noGrp="1"/>
          </p:cNvSpPr>
          <p:nvPr>
            <p:ph idx="4294967295"/>
          </p:nvPr>
        </p:nvSpPr>
        <p:spPr>
          <a:xfrm>
            <a:off x="770010" y="1825625"/>
            <a:ext cx="9745589" cy="4351338"/>
          </a:xfrm>
          <a:prstGeom prst="rect">
            <a:avLst/>
          </a:prstGeom>
        </p:spPr>
        <p:txBody>
          <a:bodyPr>
            <a:normAutofit/>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We calculated the total payload carried by boosters from NASA as 45596 using the query below</a:t>
            </a: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2" name="Picture 1">
            <a:extLst>
              <a:ext uri="{FF2B5EF4-FFF2-40B4-BE49-F238E27FC236}">
                <a16:creationId xmlns:a16="http://schemas.microsoft.com/office/drawing/2014/main" id="{8135AB8A-FFE1-909A-C463-37548688A9A8}"/>
              </a:ext>
            </a:extLst>
          </p:cNvPr>
          <p:cNvPicPr>
            <a:picLocks noChangeAspect="1"/>
          </p:cNvPicPr>
          <p:nvPr/>
        </p:nvPicPr>
        <p:blipFill>
          <a:blip r:embed="rId3"/>
          <a:stretch>
            <a:fillRect/>
          </a:stretch>
        </p:blipFill>
        <p:spPr>
          <a:xfrm>
            <a:off x="2388365" y="3083429"/>
            <a:ext cx="7415269" cy="2942144"/>
          </a:xfrm>
          <a:prstGeom prst="rect">
            <a:avLst/>
          </a:prstGeom>
          <a:ln>
            <a:noFill/>
          </a:ln>
          <a:effectLst>
            <a:outerShdw blurRad="190500" algn="tl" rotWithShape="0">
              <a:srgbClr val="000000">
                <a:alpha val="70000"/>
              </a:srgbClr>
            </a:outerShdw>
          </a:effec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p:cNvSpPr>
            <a:spLocks noGrp="1"/>
          </p:cNvSpPr>
          <p:nvPr>
            <p:ph idx="4294967295"/>
          </p:nvPr>
        </p:nvSpPr>
        <p:spPr>
          <a:xfrm>
            <a:off x="770010" y="1825625"/>
            <a:ext cx="10588870" cy="4351338"/>
          </a:xfrm>
          <a:prstGeom prst="rect">
            <a:avLst/>
          </a:prstGeom>
        </p:spPr>
        <p:txBody>
          <a:bodyPr>
            <a:normAutofit/>
          </a:bodyPr>
          <a:lstStyle/>
          <a:p>
            <a:pPr algn="just">
              <a:lnSpc>
                <a:spcPct val="100000"/>
              </a:lnSpc>
              <a:spcBef>
                <a:spcPts val="1400"/>
              </a:spcBef>
            </a:pPr>
            <a:r>
              <a:rPr lang="en-US" sz="2000" dirty="0">
                <a:latin typeface="Abadi" panose="020B0604020104020204" pitchFamily="34" charset="0"/>
              </a:rPr>
              <a:t>Using the function AVG works out the average in the column PAYLOAD_MASS_KG_ The WHERE clause filters the dataset to only perform calculations on </a:t>
            </a:r>
            <a:r>
              <a:rPr lang="en-US" sz="2000" dirty="0" err="1">
                <a:latin typeface="Abadi" panose="020B0604020104020204" pitchFamily="34" charset="0"/>
              </a:rPr>
              <a:t>Booster_version</a:t>
            </a:r>
            <a:r>
              <a:rPr lang="en-US" sz="2000" dirty="0">
                <a:latin typeface="Abadi" panose="020B0604020104020204" pitchFamily="34" charset="0"/>
              </a:rPr>
              <a:t> F9 v1.</a:t>
            </a:r>
            <a:endParaRPr lang="en-US" dirty="0">
              <a:solidFill>
                <a:schemeClr val="accent3">
                  <a:lumMod val="25000"/>
                </a:schemeClr>
              </a:solidFill>
              <a:latin typeface="Abadi" panose="020B0604020104020204" pitchFamily="34" charset="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2" name="Picture 1">
            <a:extLst>
              <a:ext uri="{FF2B5EF4-FFF2-40B4-BE49-F238E27FC236}">
                <a16:creationId xmlns:a16="http://schemas.microsoft.com/office/drawing/2014/main" id="{04C84FBA-A3D5-01B5-5729-833A6485CD79}"/>
              </a:ext>
            </a:extLst>
          </p:cNvPr>
          <p:cNvPicPr>
            <a:picLocks noChangeAspect="1"/>
          </p:cNvPicPr>
          <p:nvPr/>
        </p:nvPicPr>
        <p:blipFill>
          <a:blip r:embed="rId3"/>
          <a:stretch>
            <a:fillRect/>
          </a:stretch>
        </p:blipFill>
        <p:spPr>
          <a:xfrm>
            <a:off x="3086334" y="2924017"/>
            <a:ext cx="6019331" cy="241887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p:cNvSpPr>
            <a:spLocks noGrp="1"/>
          </p:cNvSpPr>
          <p:nvPr>
            <p:ph idx="4294967295"/>
          </p:nvPr>
        </p:nvSpPr>
        <p:spPr>
          <a:xfrm>
            <a:off x="770010" y="1825625"/>
            <a:ext cx="10515601" cy="4351338"/>
          </a:xfrm>
          <a:prstGeom prst="rect">
            <a:avLst/>
          </a:prstGeom>
        </p:spPr>
        <p:txBody>
          <a:bodyPr lIns="91440" tIns="45720" rIns="91440" bIns="45720" anchor="t">
            <a:normAutofit/>
          </a:bodyPr>
          <a:lstStyle/>
          <a:p>
            <a:pPr algn="just">
              <a:lnSpc>
                <a:spcPct val="100000"/>
              </a:lnSpc>
              <a:spcBef>
                <a:spcPts val="1400"/>
              </a:spcBef>
            </a:pPr>
            <a:r>
              <a:rPr lang="en-US" sz="2000" dirty="0">
                <a:latin typeface="Abadi" panose="020B0604020104020204" pitchFamily="34" charset="0"/>
              </a:rPr>
              <a:t>Using the function MIN works out the minimum date in the column Date The WHERE clause filters the dataset to only perform calculations on </a:t>
            </a:r>
            <a:r>
              <a:rPr lang="en-US" sz="2000" dirty="0" err="1">
                <a:latin typeface="Abadi" panose="020B0604020104020204" pitchFamily="34" charset="0"/>
              </a:rPr>
              <a:t>Landing_Outcome</a:t>
            </a:r>
            <a:r>
              <a:rPr lang="en-US" sz="2000" dirty="0">
                <a:latin typeface="Abadi" panose="020B0604020104020204" pitchFamily="34" charset="0"/>
              </a:rPr>
              <a:t> Success (drone ship) </a:t>
            </a:r>
            <a:endParaRPr lang="en-US" dirty="0">
              <a:solidFill>
                <a:schemeClr val="accent3">
                  <a:lumMod val="25000"/>
                </a:schemeClr>
              </a:solidFill>
              <a:latin typeface="Abadi" panose="020B0604020104020204" pitchFamily="34" charset="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21DAFC2C-58CE-5D01-E989-2F7DBC791B83}"/>
              </a:ext>
            </a:extLst>
          </p:cNvPr>
          <p:cNvPicPr>
            <a:picLocks noChangeAspect="1"/>
          </p:cNvPicPr>
          <p:nvPr/>
        </p:nvPicPr>
        <p:blipFill>
          <a:blip r:embed="rId4"/>
          <a:stretch>
            <a:fillRect/>
          </a:stretch>
        </p:blipFill>
        <p:spPr>
          <a:xfrm>
            <a:off x="1654158" y="3402688"/>
            <a:ext cx="8883683" cy="1148133"/>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gn="just">
              <a:lnSpc>
                <a:spcPct val="100000"/>
              </a:lnSpc>
              <a:spcBef>
                <a:spcPts val="1400"/>
              </a:spcBef>
            </a:pPr>
            <a:r>
              <a:rPr lang="en-US" sz="1800" dirty="0">
                <a:latin typeface="Abadi" panose="020B0604020104020204" pitchFamily="34" charset="0"/>
              </a:rPr>
              <a:t>QUERY EXPLAINATION Selecting only </a:t>
            </a:r>
            <a:r>
              <a:rPr lang="en-US" sz="1800" dirty="0" err="1">
                <a:latin typeface="Abadi" panose="020B0604020104020204" pitchFamily="34" charset="0"/>
              </a:rPr>
              <a:t>Booster_Version</a:t>
            </a:r>
            <a:r>
              <a:rPr lang="en-US" sz="1800" dirty="0">
                <a:latin typeface="Abadi" panose="020B0604020104020204" pitchFamily="34" charset="0"/>
              </a:rPr>
              <a:t> The WHERE clause filters the dataset to </a:t>
            </a:r>
            <a:r>
              <a:rPr lang="en-US" sz="1800" dirty="0" err="1">
                <a:latin typeface="Abadi" panose="020B0604020104020204" pitchFamily="34" charset="0"/>
              </a:rPr>
              <a:t>Landing_Outcome</a:t>
            </a:r>
            <a:r>
              <a:rPr lang="en-US" sz="1800" dirty="0">
                <a:latin typeface="Abadi" panose="020B0604020104020204" pitchFamily="34" charset="0"/>
              </a:rPr>
              <a:t> = Success (drone ship) The AND clause specifies additional filter conditions </a:t>
            </a:r>
            <a:r>
              <a:rPr lang="en-US" sz="1800" dirty="0" err="1">
                <a:latin typeface="Abadi" panose="020B0604020104020204" pitchFamily="34" charset="0"/>
              </a:rPr>
              <a:t>Payload_MASS_KG</a:t>
            </a:r>
            <a:r>
              <a:rPr lang="en-US" sz="1800" dirty="0">
                <a:latin typeface="Abadi" panose="020B0604020104020204" pitchFamily="34" charset="0"/>
              </a:rPr>
              <a:t>_ &gt; 4000 AND </a:t>
            </a:r>
            <a:r>
              <a:rPr lang="en-US" sz="1800" dirty="0" err="1">
                <a:latin typeface="Abadi" panose="020B0604020104020204" pitchFamily="34" charset="0"/>
              </a:rPr>
              <a:t>Payload_MASS_KG</a:t>
            </a:r>
            <a:r>
              <a:rPr lang="en-US" sz="1800" dirty="0">
                <a:latin typeface="Abadi" panose="020B0604020104020204" pitchFamily="34" charset="0"/>
              </a:rPr>
              <a:t>_ &lt; 6000 </a:t>
            </a:r>
            <a:endParaRPr lang="en-US" sz="2400" dirty="0">
              <a:solidFill>
                <a:schemeClr val="accent3">
                  <a:lumMod val="25000"/>
                </a:schemeClr>
              </a:solidFill>
              <a:latin typeface="Abadi" panose="020B0604020104020204" pitchFamily="34" charset="0"/>
            </a:endParaRPr>
          </a:p>
        </p:txBody>
      </p:sp>
      <p:sp>
        <p:nvSpPr>
          <p:cNvPr id="8" name="Title 1"/>
          <p:cNvSpPr txBox="1"/>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024CFD20-8338-2640-9EA7-5A2473A2DCD0}"/>
              </a:ext>
            </a:extLst>
          </p:cNvPr>
          <p:cNvPicPr>
            <a:picLocks noChangeAspect="1"/>
          </p:cNvPicPr>
          <p:nvPr/>
        </p:nvPicPr>
        <p:blipFill>
          <a:blip r:embed="rId3"/>
          <a:stretch>
            <a:fillRect/>
          </a:stretch>
        </p:blipFill>
        <p:spPr>
          <a:xfrm>
            <a:off x="2243142" y="3489231"/>
            <a:ext cx="7705715" cy="179841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nchor="ctr">
            <a:normAutofit/>
          </a:bodyPr>
          <a:lstStyle/>
          <a:p>
            <a:pPr>
              <a:spcAft>
                <a:spcPts val="600"/>
              </a:spcAft>
            </a:pPr>
            <a:fld id="{5075537C-CA84-1446-933C-8E9D027F9201}" type="slidenum">
              <a:rPr lang="en-US" smtClean="0"/>
              <a:t>3</a:t>
            </a:fld>
            <a:endParaRPr lang="en-US" dirty="0"/>
          </a:p>
        </p:txBody>
      </p:sp>
      <p:sp>
        <p:nvSpPr>
          <p:cNvPr id="10" name="Content Placeholder 2"/>
          <p:cNvSpPr txBox="1"/>
          <p:nvPr/>
        </p:nvSpPr>
        <p:spPr>
          <a:xfrm>
            <a:off x="958903" y="1432560"/>
            <a:ext cx="7494217" cy="5242559"/>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 typeface="Arial" panose="020B0604020202020204" pitchFamily="34" charset="0"/>
              <a:buChar char="•"/>
            </a:pPr>
            <a:r>
              <a:rPr lang="en-US" sz="1200" dirty="0"/>
              <a:t>Data collection</a:t>
            </a:r>
          </a:p>
          <a:p>
            <a:pPr lvl="1">
              <a:lnSpc>
                <a:spcPct val="100000"/>
              </a:lnSpc>
              <a:spcBef>
                <a:spcPts val="1400"/>
              </a:spcBef>
              <a:buFont typeface="Arial" panose="020B0604020202020204" pitchFamily="34" charset="0"/>
              <a:buChar char="•"/>
            </a:pPr>
            <a:r>
              <a:rPr lang="en-US" sz="1200" dirty="0"/>
              <a:t>Data wrangling</a:t>
            </a:r>
          </a:p>
          <a:p>
            <a:pPr lvl="1">
              <a:lnSpc>
                <a:spcPct val="100000"/>
              </a:lnSpc>
              <a:spcBef>
                <a:spcPts val="1400"/>
              </a:spcBef>
              <a:buFont typeface="Arial" panose="020B0604020202020204" pitchFamily="34" charset="0"/>
              <a:buChar char="•"/>
            </a:pPr>
            <a:r>
              <a:rPr lang="en-US" sz="1200" dirty="0"/>
              <a:t>EDA with Data visualization</a:t>
            </a:r>
          </a:p>
          <a:p>
            <a:pPr lvl="1">
              <a:lnSpc>
                <a:spcPct val="100000"/>
              </a:lnSpc>
              <a:spcBef>
                <a:spcPts val="1400"/>
              </a:spcBef>
              <a:buFont typeface="Arial" panose="020B0604020202020204" pitchFamily="34" charset="0"/>
              <a:buChar char="•"/>
            </a:pPr>
            <a:r>
              <a:rPr lang="en-US" sz="1200" dirty="0"/>
              <a:t>EDA with SQL</a:t>
            </a:r>
          </a:p>
          <a:p>
            <a:pPr lvl="1">
              <a:lnSpc>
                <a:spcPct val="100000"/>
              </a:lnSpc>
              <a:spcBef>
                <a:spcPts val="1400"/>
              </a:spcBef>
              <a:buFont typeface="Arial" panose="020B0604020202020204" pitchFamily="34" charset="0"/>
              <a:buChar char="•"/>
            </a:pPr>
            <a:r>
              <a:rPr lang="en-US" sz="1200" dirty="0"/>
              <a:t>Interactive visual analytics with Folium</a:t>
            </a:r>
          </a:p>
          <a:p>
            <a:pPr lvl="1">
              <a:lnSpc>
                <a:spcPct val="100000"/>
              </a:lnSpc>
              <a:spcBef>
                <a:spcPts val="1400"/>
              </a:spcBef>
              <a:buFont typeface="Arial" panose="020B0604020202020204" pitchFamily="34" charset="0"/>
              <a:buChar char="•"/>
            </a:pPr>
            <a:r>
              <a:rPr lang="en-US" sz="1200" dirty="0"/>
              <a:t>Building interactive dashboard with Dash</a:t>
            </a:r>
          </a:p>
          <a:p>
            <a:pPr lvl="1">
              <a:lnSpc>
                <a:spcPct val="100000"/>
              </a:lnSpc>
              <a:spcBef>
                <a:spcPts val="1400"/>
              </a:spcBef>
              <a:buFont typeface="Arial" panose="020B0604020202020204" pitchFamily="34" charset="0"/>
              <a:buChar char="•"/>
            </a:pPr>
            <a:r>
              <a:rPr lang="en-US" sz="1200" dirty="0"/>
              <a:t>Predictive analysis</a:t>
            </a:r>
          </a:p>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p>
          <a:p>
            <a:pPr lvl="1">
              <a:lnSpc>
                <a:spcPct val="100000"/>
              </a:lnSpc>
              <a:spcBef>
                <a:spcPts val="1400"/>
              </a:spcBef>
            </a:pPr>
            <a:r>
              <a:rPr lang="en-US" sz="1200" dirty="0">
                <a:latin typeface="Abadi" panose="020B0604020104020204" pitchFamily="34" charset="0"/>
              </a:rPr>
              <a:t>Data visualization result</a:t>
            </a:r>
          </a:p>
          <a:p>
            <a:pPr lvl="1">
              <a:lnSpc>
                <a:spcPct val="100000"/>
              </a:lnSpc>
              <a:spcBef>
                <a:spcPts val="1400"/>
              </a:spcBef>
            </a:pPr>
            <a:r>
              <a:rPr lang="en-US" sz="1200" dirty="0">
                <a:latin typeface="Abadi" panose="020B0604020104020204" pitchFamily="34" charset="0"/>
              </a:rPr>
              <a:t>Model result</a:t>
            </a:r>
          </a:p>
          <a:p>
            <a:pPr lvl="1">
              <a:lnSpc>
                <a:spcPct val="100000"/>
              </a:lnSpc>
              <a:spcBef>
                <a:spcPts val="1400"/>
              </a:spcBef>
              <a:buFont typeface="Arial" panose="020B0604020202020204" pitchFamily="34" charset="0"/>
              <a:buChar char="•"/>
            </a:pPr>
            <a:endParaRPr lang="en-US" sz="1200" dirty="0"/>
          </a:p>
        </p:txBody>
      </p:sp>
      <p:sp>
        <p:nvSpPr>
          <p:cNvPr id="1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p:cNvSpPr>
            <a:spLocks noGrp="1"/>
          </p:cNvSpPr>
          <p:nvPr>
            <p:ph idx="4294967295"/>
          </p:nvPr>
        </p:nvSpPr>
        <p:spPr>
          <a:xfrm>
            <a:off x="770010" y="1825625"/>
            <a:ext cx="10609190" cy="4351338"/>
          </a:xfrm>
          <a:prstGeom prst="rect">
            <a:avLst/>
          </a:prstGeom>
        </p:spPr>
        <p:txBody>
          <a:bodyPr>
            <a:normAutofit/>
          </a:bodyPr>
          <a:lstStyle/>
          <a:p>
            <a:pPr algn="just">
              <a:lnSpc>
                <a:spcPct val="100000"/>
              </a:lnSpc>
              <a:spcBef>
                <a:spcPts val="1400"/>
              </a:spcBef>
            </a:pPr>
            <a:r>
              <a:rPr lang="en-US" sz="1800" dirty="0">
                <a:latin typeface="Abadi" panose="020B0604020104020204" pitchFamily="34" charset="0"/>
              </a:rPr>
              <a:t>QUERY EXPLAINATION a much harder query I must say, we used subqueries here to produce the results. The LIKE ‘%foo%’ wildcard shows that in the record the foo phrase is in any part of the string in the records for example. PHRASE “(Drone Ship was a Success)” LIKE ‘%Success%’ Word ‘Success’ is in the phrase the filter will include it in the dataset.</a:t>
            </a:r>
            <a:endParaRPr lang="en-US" sz="2400" dirty="0">
              <a:solidFill>
                <a:schemeClr val="accent3">
                  <a:lumMod val="25000"/>
                </a:schemeClr>
              </a:solidFill>
              <a:latin typeface="Abadi" panose="020B0604020104020204" pitchFamily="34" charset="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6A1729F0-7D2D-5BB0-3C42-5AA4C979EBA0}"/>
              </a:ext>
            </a:extLst>
          </p:cNvPr>
          <p:cNvPicPr>
            <a:picLocks noChangeAspect="1"/>
          </p:cNvPicPr>
          <p:nvPr/>
        </p:nvPicPr>
        <p:blipFill>
          <a:blip r:embed="rId3"/>
          <a:stretch>
            <a:fillRect/>
          </a:stretch>
        </p:blipFill>
        <p:spPr>
          <a:xfrm>
            <a:off x="2263712" y="3716814"/>
            <a:ext cx="7664576" cy="97710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p:cNvSpPr>
            <a:spLocks noGrp="1"/>
          </p:cNvSpPr>
          <p:nvPr>
            <p:ph idx="4294967295"/>
          </p:nvPr>
        </p:nvSpPr>
        <p:spPr>
          <a:xfrm>
            <a:off x="770011" y="1825625"/>
            <a:ext cx="4472550" cy="3406775"/>
          </a:xfrm>
          <a:prstGeom prst="rect">
            <a:avLst/>
          </a:prstGeom>
        </p:spPr>
        <p:txBody>
          <a:bodyPr>
            <a:normAutofit/>
          </a:bodyPr>
          <a:lstStyle/>
          <a:p>
            <a:pPr algn="just">
              <a:lnSpc>
                <a:spcPct val="100000"/>
              </a:lnSpc>
              <a:spcBef>
                <a:spcPts val="1400"/>
              </a:spcBef>
            </a:pPr>
            <a:r>
              <a:rPr lang="en-US" sz="2400" dirty="0">
                <a:latin typeface="Abadi" panose="020B0604020104020204" pitchFamily="34" charset="0"/>
              </a:rPr>
              <a:t>We determined the booster that have carried the maximum payload using a subquery in the </a:t>
            </a:r>
            <a:r>
              <a:rPr lang="en-US" sz="2400" b="1" dirty="0">
                <a:latin typeface="Abadi" panose="020B0604020104020204" pitchFamily="34" charset="0"/>
              </a:rPr>
              <a:t>WHERE</a:t>
            </a:r>
            <a:r>
              <a:rPr lang="en-US" sz="2400" dirty="0">
                <a:latin typeface="Abadi" panose="020B0604020104020204" pitchFamily="34" charset="0"/>
              </a:rPr>
              <a:t> clause and the </a:t>
            </a:r>
            <a:r>
              <a:rPr lang="en-US" sz="2400" b="1" dirty="0">
                <a:latin typeface="Abadi" panose="020B0604020104020204" pitchFamily="34" charset="0"/>
              </a:rPr>
              <a:t>MAX() </a:t>
            </a:r>
            <a:r>
              <a:rPr lang="en-US" sz="2400" dirty="0">
                <a:latin typeface="Abadi" panose="020B0604020104020204" pitchFamily="34" charset="0"/>
              </a:rPr>
              <a:t>function.</a:t>
            </a:r>
          </a:p>
          <a:p>
            <a:pPr algn="just">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2" name="Picture 1">
            <a:extLst>
              <a:ext uri="{FF2B5EF4-FFF2-40B4-BE49-F238E27FC236}">
                <a16:creationId xmlns:a16="http://schemas.microsoft.com/office/drawing/2014/main" id="{E0B43FE8-4558-3B54-FF5E-1ED16E401C36}"/>
              </a:ext>
            </a:extLst>
          </p:cNvPr>
          <p:cNvPicPr>
            <a:picLocks noChangeAspect="1"/>
          </p:cNvPicPr>
          <p:nvPr/>
        </p:nvPicPr>
        <p:blipFill>
          <a:blip r:embed="rId3"/>
          <a:stretch>
            <a:fillRect/>
          </a:stretch>
        </p:blipFill>
        <p:spPr>
          <a:xfrm>
            <a:off x="5953761" y="1825625"/>
            <a:ext cx="4472548" cy="3600400"/>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p:cNvSpPr>
            <a:spLocks noGrp="1"/>
          </p:cNvSpPr>
          <p:nvPr>
            <p:ph idx="4294967295"/>
          </p:nvPr>
        </p:nvSpPr>
        <p:spPr>
          <a:xfrm>
            <a:off x="770011" y="1825626"/>
            <a:ext cx="10515600" cy="1072868"/>
          </a:xfrm>
          <a:prstGeom prst="rect">
            <a:avLst/>
          </a:prstGeom>
        </p:spPr>
        <p:txBody>
          <a:bodyPr lIns="91440" tIns="45720" rIns="91440" bIns="45720" anchor="t">
            <a:normAutofit lnSpcReduction="10000"/>
          </a:bodyPr>
          <a:lstStyle/>
          <a:p>
            <a:pPr algn="just">
              <a:lnSpc>
                <a:spcPct val="100000"/>
              </a:lnSpc>
              <a:spcBef>
                <a:spcPts val="1400"/>
              </a:spcBef>
            </a:pPr>
            <a:r>
              <a:rPr lang="en-US" sz="2200" dirty="0">
                <a:solidFill>
                  <a:schemeClr val="accent3">
                    <a:lumMod val="25000"/>
                  </a:schemeClr>
                </a:solidFill>
                <a:latin typeface="Abadi"/>
              </a:rPr>
              <a:t>We used a combinations of the </a:t>
            </a:r>
            <a:r>
              <a:rPr lang="en-US" sz="2200" b="1" dirty="0">
                <a:solidFill>
                  <a:schemeClr val="accent3">
                    <a:lumMod val="25000"/>
                  </a:schemeClr>
                </a:solidFill>
                <a:latin typeface="Abadi"/>
              </a:rPr>
              <a:t>WHERE</a:t>
            </a:r>
            <a:r>
              <a:rPr lang="en-US" sz="2200" dirty="0">
                <a:solidFill>
                  <a:schemeClr val="accent3">
                    <a:lumMod val="25000"/>
                  </a:schemeClr>
                </a:solidFill>
                <a:latin typeface="Abadi"/>
              </a:rPr>
              <a:t> clause, </a:t>
            </a:r>
            <a:r>
              <a:rPr lang="en-US" sz="2200" b="1" dirty="0">
                <a:solidFill>
                  <a:schemeClr val="accent3">
                    <a:lumMod val="25000"/>
                  </a:schemeClr>
                </a:solidFill>
                <a:latin typeface="Abadi"/>
              </a:rPr>
              <a:t>LIKE</a:t>
            </a:r>
            <a:r>
              <a:rPr lang="en-US" sz="2200" dirty="0">
                <a:solidFill>
                  <a:schemeClr val="accent3">
                    <a:lumMod val="25000"/>
                  </a:schemeClr>
                </a:solidFill>
                <a:latin typeface="Abadi"/>
              </a:rPr>
              <a:t>, </a:t>
            </a:r>
            <a:r>
              <a:rPr lang="en-US" sz="2200" b="1" dirty="0">
                <a:solidFill>
                  <a:schemeClr val="accent3">
                    <a:lumMod val="25000"/>
                  </a:schemeClr>
                </a:solidFill>
                <a:latin typeface="Abadi"/>
              </a:rPr>
              <a:t>AND</a:t>
            </a:r>
            <a:r>
              <a:rPr lang="en-US" sz="2200" dirty="0">
                <a:solidFill>
                  <a:schemeClr val="accent3">
                    <a:lumMod val="25000"/>
                  </a:schemeClr>
                </a:solidFill>
                <a:latin typeface="Abadi"/>
              </a:rPr>
              <a:t>, and </a:t>
            </a:r>
            <a:r>
              <a:rPr lang="en-US" sz="2200" b="1" dirty="0">
                <a:solidFill>
                  <a:schemeClr val="accent3">
                    <a:lumMod val="25000"/>
                  </a:schemeClr>
                </a:solidFill>
                <a:latin typeface="Abadi"/>
              </a:rPr>
              <a:t>BETWEEN</a:t>
            </a:r>
            <a:r>
              <a:rPr lang="en-US" sz="2200" dirty="0">
                <a:solidFill>
                  <a:schemeClr val="accent3">
                    <a:lumMod val="25000"/>
                  </a:schemeClr>
                </a:solidFill>
                <a:latin typeface="Abadi"/>
              </a:rPr>
              <a:t> conditions to filter for failed landing outcomes in drone ship, their booster versions, and launch site names for year 2015.</a:t>
            </a: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2" name="Picture 1">
            <a:extLst>
              <a:ext uri="{FF2B5EF4-FFF2-40B4-BE49-F238E27FC236}">
                <a16:creationId xmlns:a16="http://schemas.microsoft.com/office/drawing/2014/main" id="{CA87ADEA-3B5B-13A3-2E92-83882D8E937C}"/>
              </a:ext>
            </a:extLst>
          </p:cNvPr>
          <p:cNvPicPr>
            <a:picLocks noChangeAspect="1"/>
          </p:cNvPicPr>
          <p:nvPr/>
        </p:nvPicPr>
        <p:blipFill>
          <a:blip r:embed="rId3"/>
          <a:stretch>
            <a:fillRect/>
          </a:stretch>
        </p:blipFill>
        <p:spPr>
          <a:xfrm>
            <a:off x="2751431" y="2987224"/>
            <a:ext cx="6689138" cy="3038349"/>
          </a:xfrm>
          <a:prstGeom prst="rect">
            <a:avLst/>
          </a:prstGeom>
          <a:ln>
            <a:noFill/>
          </a:ln>
          <a:effectLst>
            <a:outerShdw blurRad="190500" algn="tl" rotWithShape="0">
              <a:srgbClr val="000000">
                <a:alpha val="70000"/>
              </a:srgbClr>
            </a:outerShdw>
          </a:effectLst>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p:cNvSpPr>
            <a:spLocks noGrp="1"/>
          </p:cNvSpPr>
          <p:nvPr>
            <p:ph idx="4294967295"/>
          </p:nvPr>
        </p:nvSpPr>
        <p:spPr>
          <a:xfrm>
            <a:off x="770011" y="1825625"/>
            <a:ext cx="4939910" cy="4351338"/>
          </a:xfrm>
          <a:prstGeom prst="rect">
            <a:avLst/>
          </a:prstGeom>
        </p:spPr>
        <p:txBody>
          <a:bodyPr lIns="91440" tIns="45720" rIns="91440" bIns="45720" anchor="t"/>
          <a:lstStyle/>
          <a:p>
            <a:pPr algn="just">
              <a:spcBef>
                <a:spcPts val="1400"/>
              </a:spcBef>
            </a:pPr>
            <a:r>
              <a:rPr lang="en-US" sz="2400" dirty="0">
                <a:latin typeface="Abadi" panose="020B0604020104020204" pitchFamily="34" charset="0"/>
              </a:rPr>
              <a:t>We selected Landing outcomes and the </a:t>
            </a:r>
            <a:r>
              <a:rPr lang="en-US" sz="2400" b="1" dirty="0">
                <a:latin typeface="Abadi" panose="020B0604020104020204" pitchFamily="34" charset="0"/>
              </a:rPr>
              <a:t>COUNT</a:t>
            </a:r>
            <a:r>
              <a:rPr lang="en-US" sz="2400" dirty="0">
                <a:latin typeface="Abadi" panose="020B0604020104020204" pitchFamily="34" charset="0"/>
              </a:rPr>
              <a:t> of landing outcomes from the data and used the </a:t>
            </a:r>
            <a:r>
              <a:rPr lang="en-US" sz="2400" b="1" dirty="0">
                <a:latin typeface="Abadi" panose="020B0604020104020204" pitchFamily="34" charset="0"/>
              </a:rPr>
              <a:t>WHERE</a:t>
            </a:r>
            <a:r>
              <a:rPr lang="en-US" sz="2400" dirty="0">
                <a:latin typeface="Abadi" panose="020B0604020104020204" pitchFamily="34" charset="0"/>
              </a:rPr>
              <a:t> clause to filter for landing outcomes </a:t>
            </a:r>
            <a:r>
              <a:rPr lang="en-US" sz="2400" b="1" dirty="0">
                <a:latin typeface="Abadi" panose="020B0604020104020204" pitchFamily="34" charset="0"/>
              </a:rPr>
              <a:t>BETWEEN</a:t>
            </a:r>
            <a:r>
              <a:rPr lang="en-US" sz="2400" dirty="0">
                <a:latin typeface="Abadi" panose="020B0604020104020204" pitchFamily="34" charset="0"/>
              </a:rPr>
              <a:t> 2010-06-04 to 2010-03-20.</a:t>
            </a:r>
          </a:p>
          <a:p>
            <a:pPr algn="just">
              <a:spcBef>
                <a:spcPts val="1400"/>
              </a:spcBef>
            </a:pPr>
            <a:r>
              <a:rPr lang="en-US" sz="2400" dirty="0">
                <a:latin typeface="Abadi" panose="020B0604020104020204" pitchFamily="34" charset="0"/>
              </a:rPr>
              <a:t>We applied the </a:t>
            </a:r>
            <a:r>
              <a:rPr lang="en-US" sz="2400" b="1" dirty="0">
                <a:latin typeface="Abadi" panose="020B0604020104020204" pitchFamily="34" charset="0"/>
              </a:rPr>
              <a:t>GROUP BY </a:t>
            </a:r>
            <a:r>
              <a:rPr lang="en-US" sz="2400" dirty="0">
                <a:latin typeface="Abadi" panose="020B0604020104020204" pitchFamily="34" charset="0"/>
              </a:rPr>
              <a:t>clause to group the landing outcomes and the </a:t>
            </a:r>
            <a:r>
              <a:rPr lang="en-US" sz="2400" b="1" dirty="0">
                <a:latin typeface="Abadi" panose="020B0604020104020204" pitchFamily="34" charset="0"/>
              </a:rPr>
              <a:t>ORDER BY </a:t>
            </a:r>
            <a:r>
              <a:rPr lang="en-US" sz="2400" dirty="0">
                <a:latin typeface="Abadi" panose="020B0604020104020204" pitchFamily="34" charset="0"/>
              </a:rPr>
              <a:t>clause to order the grouped landing outcome in descending order.</a:t>
            </a:r>
          </a:p>
          <a:p>
            <a:pPr algn="just">
              <a:spcBef>
                <a:spcPts val="1400"/>
              </a:spcBef>
            </a:pPr>
            <a:endParaRPr lang="en-US" sz="2400" dirty="0"/>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2" name="Picture 1">
            <a:extLst>
              <a:ext uri="{FF2B5EF4-FFF2-40B4-BE49-F238E27FC236}">
                <a16:creationId xmlns:a16="http://schemas.microsoft.com/office/drawing/2014/main" id="{E548FD23-A9D8-8EAE-001F-BA9138043034}"/>
              </a:ext>
            </a:extLst>
          </p:cNvPr>
          <p:cNvPicPr>
            <a:picLocks noChangeAspect="1"/>
          </p:cNvPicPr>
          <p:nvPr/>
        </p:nvPicPr>
        <p:blipFill>
          <a:blip r:embed="rId3"/>
          <a:stretch>
            <a:fillRect/>
          </a:stretch>
        </p:blipFill>
        <p:spPr>
          <a:xfrm>
            <a:off x="5892800" y="1825625"/>
            <a:ext cx="5392812" cy="3904615"/>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CC1DA80-6632-3F84-515E-446BD9806237}"/>
              </a:ext>
            </a:extLst>
          </p:cNvPr>
          <p:cNvPicPr>
            <a:picLocks noChangeAspect="1"/>
          </p:cNvPicPr>
          <p:nvPr/>
        </p:nvPicPr>
        <p:blipFill>
          <a:blip r:embed="rId2">
            <a:alphaModFix/>
          </a:blip>
          <a:stretch>
            <a:fillRect/>
          </a:stretch>
        </p:blipFill>
        <p:spPr>
          <a:xfrm>
            <a:off x="0" y="0"/>
            <a:ext cx="12191999" cy="6858000"/>
          </a:xfrm>
          <a:prstGeom prst="rect">
            <a:avLst/>
          </a:prstGeom>
        </p:spPr>
      </p:pic>
      <p:sp>
        <p:nvSpPr>
          <p:cNvPr id="2" name="TextBox 1"/>
          <p:cNvSpPr txBox="1"/>
          <p:nvPr/>
        </p:nvSpPr>
        <p:spPr>
          <a:xfrm>
            <a:off x="223520" y="762000"/>
            <a:ext cx="3281680" cy="707886"/>
          </a:xfrm>
          <a:prstGeom prst="rect">
            <a:avLst/>
          </a:prstGeom>
          <a:noFill/>
        </p:spPr>
        <p:txBody>
          <a:bodyPr wrap="square" rtlCol="0">
            <a:spAutoFit/>
          </a:bodyPr>
          <a:lstStyle/>
          <a:p>
            <a:r>
              <a:rPr lang="en-US" sz="4000" b="1" dirty="0">
                <a:solidFill>
                  <a:schemeClr val="bg1"/>
                </a:solidFill>
                <a:latin typeface="Abadi" panose="020B0604020104020204" pitchFamily="34" charset="0"/>
              </a:rPr>
              <a:t>Section 3</a:t>
            </a:r>
          </a:p>
        </p:txBody>
      </p:sp>
      <p:sp>
        <p:nvSpPr>
          <p:cNvPr id="6" name="TextBox 5">
            <a:extLst>
              <a:ext uri="{FF2B5EF4-FFF2-40B4-BE49-F238E27FC236}">
                <a16:creationId xmlns:a16="http://schemas.microsoft.com/office/drawing/2014/main" id="{1CF16399-385D-F7B0-651C-A066079FC7EF}"/>
              </a:ext>
            </a:extLst>
          </p:cNvPr>
          <p:cNvSpPr txBox="1"/>
          <p:nvPr/>
        </p:nvSpPr>
        <p:spPr>
          <a:xfrm>
            <a:off x="4775200" y="1635760"/>
            <a:ext cx="6817360" cy="646331"/>
          </a:xfrm>
          <a:prstGeom prst="rect">
            <a:avLst/>
          </a:prstGeom>
          <a:noFill/>
        </p:spPr>
        <p:txBody>
          <a:bodyPr wrap="square">
            <a:spAutoFit/>
          </a:bodyPr>
          <a:lstStyle/>
          <a:p>
            <a:pPr algn="just"/>
            <a:r>
              <a:rPr lang="en-US" sz="3600" dirty="0">
                <a:solidFill>
                  <a:srgbClr val="FFEAA5"/>
                </a:solidFill>
                <a:latin typeface="Abadi" panose="020B0604020104020204" pitchFamily="34" charset="0"/>
              </a:rPr>
              <a:t>Launch Sites Proximities Analysis</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p:cNvSpPr>
            <a:spLocks noGrp="1"/>
          </p:cNvSpPr>
          <p:nvPr>
            <p:ph idx="4294967295"/>
          </p:nvPr>
        </p:nvSpPr>
        <p:spPr>
          <a:xfrm>
            <a:off x="770010" y="1432560"/>
            <a:ext cx="10515601" cy="4744403"/>
          </a:xfrm>
          <a:prstGeom prst="rect">
            <a:avLst/>
          </a:prstGeom>
        </p:spPr>
        <p:txBody>
          <a:bodyPr lIns="91440" tIns="45720" rIns="91440" bIns="45720" anchor="t">
            <a:normAutofit/>
          </a:bodyPr>
          <a:lstStyle/>
          <a:p>
            <a:r>
              <a:rPr lang="en-US" dirty="0"/>
              <a:t>We can see that the SpaceX launch sites are in the United States of America coasts. Florida and California</a:t>
            </a:r>
          </a:p>
        </p:txBody>
      </p:sp>
      <p:sp>
        <p:nvSpPr>
          <p:cNvPr id="2"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latin typeface="Abadi" panose="020B0604020104020204" pitchFamily="34" charset="0"/>
              </a:rPr>
              <a:t>All launch sites global map markers</a:t>
            </a:r>
            <a:endParaRPr lang="en-US" dirty="0">
              <a:solidFill>
                <a:srgbClr val="0B49CB"/>
              </a:solidFill>
              <a:latin typeface="Abadi" panose="020B0604020104020204" pitchFamily="34" charset="0"/>
            </a:endParaRPr>
          </a:p>
        </p:txBody>
      </p:sp>
      <p:pic>
        <p:nvPicPr>
          <p:cNvPr id="8194" name="Picture 2">
            <a:extLst>
              <a:ext uri="{FF2B5EF4-FFF2-40B4-BE49-F238E27FC236}">
                <a16:creationId xmlns:a16="http://schemas.microsoft.com/office/drawing/2014/main" id="{7BA58912-140C-CE18-93EA-34664EAAFB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13280" y="2448560"/>
            <a:ext cx="7640320" cy="349166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t>36</a:t>
            </a:fld>
            <a:endParaRPr lang="en-US"/>
          </a:p>
        </p:txBody>
      </p:sp>
      <p:sp>
        <p:nvSpPr>
          <p:cNvPr id="8"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IN" dirty="0">
                <a:latin typeface="Abadi" panose="020B0604020104020204" pitchFamily="34" charset="0"/>
              </a:rPr>
              <a:t>Colour Labelled Markers</a:t>
            </a:r>
            <a:endParaRPr lang="en-US" dirty="0">
              <a:solidFill>
                <a:srgbClr val="0B49CB"/>
              </a:solidFill>
              <a:latin typeface="Abadi" panose="020B0604020104020204" pitchFamily="34" charset="0"/>
            </a:endParaRPr>
          </a:p>
        </p:txBody>
      </p:sp>
      <p:pic>
        <p:nvPicPr>
          <p:cNvPr id="2" name="Content Placeholder 3">
            <a:extLst>
              <a:ext uri="{FF2B5EF4-FFF2-40B4-BE49-F238E27FC236}">
                <a16:creationId xmlns:a16="http://schemas.microsoft.com/office/drawing/2014/main" id="{43DECFF0-3E4E-A31B-45A4-213707744B4E}"/>
              </a:ext>
            </a:extLst>
          </p:cNvPr>
          <p:cNvPicPr>
            <a:picLocks noGrp="1" noChangeAspect="1"/>
          </p:cNvPicPr>
          <p:nvPr>
            <p:ph idx="4294967295"/>
          </p:nvPr>
        </p:nvPicPr>
        <p:blipFill>
          <a:blip r:embed="rId3"/>
          <a:stretch>
            <a:fillRect/>
          </a:stretch>
        </p:blipFill>
        <p:spPr>
          <a:xfrm>
            <a:off x="1223169" y="1613083"/>
            <a:ext cx="9745662" cy="4310890"/>
          </a:xfrm>
          <a:prstGeom prst="rect">
            <a:avLst/>
          </a:prstGeom>
          <a:ln>
            <a:noFill/>
          </a:ln>
          <a:effectLst>
            <a:outerShdw blurRad="190500" algn="tl" rotWithShape="0">
              <a:srgbClr val="000000">
                <a:alpha val="70000"/>
              </a:srgbClr>
            </a:outerShdw>
          </a:effectLst>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t>37</a:t>
            </a:fld>
            <a:endParaRPr lang="en-US"/>
          </a:p>
        </p:txBody>
      </p:sp>
      <p:sp>
        <p:nvSpPr>
          <p:cNvPr id="8"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pic>
        <p:nvPicPr>
          <p:cNvPr id="2" name="Content Placeholder 3">
            <a:extLst>
              <a:ext uri="{FF2B5EF4-FFF2-40B4-BE49-F238E27FC236}">
                <a16:creationId xmlns:a16="http://schemas.microsoft.com/office/drawing/2014/main" id="{9D39BB93-F560-1F94-F917-06C58F650692}"/>
              </a:ext>
            </a:extLst>
          </p:cNvPr>
          <p:cNvPicPr>
            <a:picLocks noChangeAspect="1"/>
          </p:cNvPicPr>
          <p:nvPr/>
        </p:nvPicPr>
        <p:blipFill>
          <a:blip r:embed="rId3"/>
          <a:stretch>
            <a:fillRect/>
          </a:stretch>
        </p:blipFill>
        <p:spPr>
          <a:xfrm>
            <a:off x="1198434" y="1397021"/>
            <a:ext cx="9795132" cy="4707451"/>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61E3915-2CB9-52BE-20C3-972C83F33E19}"/>
              </a:ext>
            </a:extLst>
          </p:cNvPr>
          <p:cNvPicPr>
            <a:picLocks noChangeAspect="1"/>
          </p:cNvPicPr>
          <p:nvPr/>
        </p:nvPicPr>
        <p:blipFill>
          <a:blip r:embed="rId3"/>
          <a:stretch>
            <a:fillRect/>
          </a:stretch>
        </p:blipFill>
        <p:spPr>
          <a:xfrm>
            <a:off x="0" y="0"/>
            <a:ext cx="12192000" cy="6858000"/>
          </a:xfrm>
          <a:prstGeom prst="rect">
            <a:avLst/>
          </a:prstGeom>
        </p:spPr>
      </p:pic>
      <p:sp>
        <p:nvSpPr>
          <p:cNvPr id="2" name="TextBox 1"/>
          <p:cNvSpPr txBox="1"/>
          <p:nvPr/>
        </p:nvSpPr>
        <p:spPr>
          <a:xfrm>
            <a:off x="1676400" y="1737359"/>
            <a:ext cx="2885440" cy="646331"/>
          </a:xfrm>
          <a:prstGeom prst="rect">
            <a:avLst/>
          </a:prstGeom>
          <a:noFill/>
        </p:spPr>
        <p:txBody>
          <a:bodyPr wrap="square" rtlCol="0">
            <a:spAutoFit/>
          </a:bodyPr>
          <a:lstStyle/>
          <a:p>
            <a:r>
              <a:rPr lang="en-US" sz="3600" b="1" dirty="0">
                <a:solidFill>
                  <a:schemeClr val="bg1"/>
                </a:solidFill>
                <a:latin typeface="Abadi" panose="020B0604020104020204" pitchFamily="34" charset="0"/>
              </a:rPr>
              <a:t>Section 4</a:t>
            </a:r>
          </a:p>
        </p:txBody>
      </p:sp>
      <p:sp>
        <p:nvSpPr>
          <p:cNvPr id="6" name="TextBox 5">
            <a:extLst>
              <a:ext uri="{FF2B5EF4-FFF2-40B4-BE49-F238E27FC236}">
                <a16:creationId xmlns:a16="http://schemas.microsoft.com/office/drawing/2014/main" id="{D237F2D3-8D40-F213-489E-06253FC43BF2}"/>
              </a:ext>
            </a:extLst>
          </p:cNvPr>
          <p:cNvSpPr txBox="1"/>
          <p:nvPr/>
        </p:nvSpPr>
        <p:spPr>
          <a:xfrm>
            <a:off x="6898640" y="2194560"/>
            <a:ext cx="4988560" cy="1077218"/>
          </a:xfrm>
          <a:prstGeom prst="rect">
            <a:avLst/>
          </a:prstGeom>
          <a:noFill/>
        </p:spPr>
        <p:txBody>
          <a:bodyPr wrap="square">
            <a:spAutoFit/>
          </a:bodyPr>
          <a:lstStyle/>
          <a:p>
            <a:r>
              <a:rPr lang="en-IN" sz="3200" b="1" dirty="0">
                <a:solidFill>
                  <a:srgbClr val="FFFF00"/>
                </a:solidFill>
                <a:latin typeface="Abadi" panose="020B0604020104020204" pitchFamily="34" charset="0"/>
              </a:rPr>
              <a:t>Build a Dashboard with Plotly Dash</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t>39</a:t>
            </a:fld>
            <a:endParaRPr lang="en-US"/>
          </a:p>
        </p:txBody>
      </p:sp>
      <p:sp>
        <p:nvSpPr>
          <p:cNvPr id="8" name="Title 1"/>
          <p:cNvSpPr txBox="1"/>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p>
        </p:txBody>
      </p:sp>
      <p:pic>
        <p:nvPicPr>
          <p:cNvPr id="2" name="Content Placeholder 3">
            <a:extLst>
              <a:ext uri="{FF2B5EF4-FFF2-40B4-BE49-F238E27FC236}">
                <a16:creationId xmlns:a16="http://schemas.microsoft.com/office/drawing/2014/main" id="{FE37F1A9-735A-C97D-EEEE-CA3D7D653BAD}"/>
              </a:ext>
            </a:extLst>
          </p:cNvPr>
          <p:cNvPicPr>
            <a:picLocks noChangeAspect="1"/>
          </p:cNvPicPr>
          <p:nvPr/>
        </p:nvPicPr>
        <p:blipFill>
          <a:blip r:embed="rId3"/>
          <a:stretch>
            <a:fillRect/>
          </a:stretch>
        </p:blipFill>
        <p:spPr>
          <a:xfrm>
            <a:off x="1404310" y="1612149"/>
            <a:ext cx="9383379" cy="4189904"/>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nchor="ctr">
            <a:normAutofit/>
          </a:bodyPr>
          <a:lstStyle/>
          <a:p>
            <a:pPr>
              <a:spcAft>
                <a:spcPts val="600"/>
              </a:spcAft>
            </a:pPr>
            <a:fld id="{5075537C-CA84-1446-933C-8E9D027F9201}" type="slidenum">
              <a:rPr lang="en-US" smtClean="0"/>
              <a:t>4</a:t>
            </a:fld>
            <a:endParaRPr lang="en-US" dirty="0"/>
          </a:p>
        </p:txBody>
      </p:sp>
      <p:sp>
        <p:nvSpPr>
          <p:cNvPr id="19" name="Title 1"/>
          <p:cNvSpPr txBox="1"/>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p:cNvSpPr txBox="1"/>
          <p:nvPr/>
        </p:nvSpPr>
        <p:spPr>
          <a:xfrm>
            <a:off x="828068" y="1583507"/>
            <a:ext cx="10530114" cy="444206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0" indent="0" algn="just">
              <a:lnSpc>
                <a:spcPct val="150000"/>
              </a:lnSpc>
              <a:spcBef>
                <a:spcPts val="1400"/>
              </a:spcBef>
              <a:buNone/>
            </a:pPr>
            <a:r>
              <a:rPr lang="en-US" sz="2400" dirty="0">
                <a:solidFill>
                  <a:schemeClr val="accent3">
                    <a:lumMod val="25000"/>
                  </a:schemeClr>
                </a:solidFill>
                <a:latin typeface="Abadi" panose="020B0604020104020204" pitchFamily="34" charset="0"/>
              </a:rPr>
              <a:t>	</a:t>
            </a:r>
            <a:r>
              <a:rPr lang="en-US" sz="1600" dirty="0">
                <a:solidFill>
                  <a:srgbClr val="00B0F0"/>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lgn="just">
              <a:spcBef>
                <a:spcPts val="1400"/>
              </a:spcBef>
              <a:buFontTx/>
              <a:buChar char="-"/>
            </a:pPr>
            <a:r>
              <a:rPr lang="en-US" sz="1600" dirty="0">
                <a:solidFill>
                  <a:srgbClr val="00B0F0"/>
                </a:solidFill>
                <a:latin typeface="Abadi" panose="020B0604020104020204" pitchFamily="34" charset="0"/>
              </a:rPr>
              <a:t>What factors determine if the rocket will land successfully?</a:t>
            </a:r>
          </a:p>
          <a:p>
            <a:pPr lvl="1" algn="just">
              <a:spcBef>
                <a:spcPts val="1400"/>
              </a:spcBef>
              <a:buFontTx/>
              <a:buChar char="-"/>
            </a:pPr>
            <a:r>
              <a:rPr lang="en-US" sz="1600" dirty="0">
                <a:solidFill>
                  <a:srgbClr val="00B0F0"/>
                </a:solidFill>
                <a:latin typeface="Abadi" panose="020B0604020104020204" pitchFamily="34" charset="0"/>
              </a:rPr>
              <a:t>The interaction amongst various features that determine the success rate of a successful landing.</a:t>
            </a:r>
          </a:p>
          <a:p>
            <a:pPr lvl="1" algn="just">
              <a:spcBef>
                <a:spcPts val="1400"/>
              </a:spcBef>
              <a:buFontTx/>
              <a:buChar char="-"/>
            </a:pPr>
            <a:r>
              <a:rPr lang="en-US" sz="1600" dirty="0">
                <a:solidFill>
                  <a:srgbClr val="00B0F0"/>
                </a:solidFill>
                <a:latin typeface="Abadi" panose="020B0604020104020204" pitchFamily="34" charset="0"/>
              </a:rPr>
              <a:t>What operating conditions needs to be in place to ensure a successful landing program.</a:t>
            </a:r>
          </a:p>
          <a:p>
            <a:pPr marL="0" indent="0">
              <a:spcBef>
                <a:spcPts val="1400"/>
              </a:spcBef>
              <a:buNone/>
            </a:pPr>
            <a:endParaRPr lang="en-US" sz="2200" dirty="0">
              <a:solidFill>
                <a:schemeClr val="accent3">
                  <a:lumMod val="25000"/>
                </a:schemeClr>
              </a:solidFill>
              <a:latin typeface="Abadi" panose="020B0604020104020204"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t>40</a:t>
            </a:fld>
            <a:endParaRPr lang="en-US"/>
          </a:p>
        </p:txBody>
      </p:sp>
      <p:sp>
        <p:nvSpPr>
          <p:cNvPr id="8" name="Title 1"/>
          <p:cNvSpPr txBox="1"/>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p>
          <a:p>
            <a:endParaRPr lang="en-US" dirty="0">
              <a:solidFill>
                <a:srgbClr val="0B49CB"/>
              </a:solidFill>
              <a:latin typeface="Abadi"/>
            </a:endParaRPr>
          </a:p>
        </p:txBody>
      </p:sp>
      <p:pic>
        <p:nvPicPr>
          <p:cNvPr id="2" name="Content Placeholder 3">
            <a:extLst>
              <a:ext uri="{FF2B5EF4-FFF2-40B4-BE49-F238E27FC236}">
                <a16:creationId xmlns:a16="http://schemas.microsoft.com/office/drawing/2014/main" id="{063DC3F4-1EBF-CC77-1800-D5008E805347}"/>
              </a:ext>
            </a:extLst>
          </p:cNvPr>
          <p:cNvPicPr>
            <a:picLocks noChangeAspect="1"/>
          </p:cNvPicPr>
          <p:nvPr/>
        </p:nvPicPr>
        <p:blipFill>
          <a:blip r:embed="rId3"/>
          <a:stretch>
            <a:fillRect/>
          </a:stretch>
        </p:blipFill>
        <p:spPr>
          <a:xfrm>
            <a:off x="2200275" y="1585335"/>
            <a:ext cx="7791450" cy="4440238"/>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t>41</a:t>
            </a:fld>
            <a:endParaRPr lang="en-US"/>
          </a:p>
        </p:txBody>
      </p:sp>
      <p:sp>
        <p:nvSpPr>
          <p:cNvPr id="12" name="Title 1"/>
          <p:cNvSpPr txBox="1"/>
          <p:nvPr/>
        </p:nvSpPr>
        <p:spPr>
          <a:xfrm>
            <a:off x="770011" y="243840"/>
            <a:ext cx="10515600" cy="985520"/>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nSpc>
                <a:spcPct val="110000"/>
              </a:lnSpc>
              <a:spcAft>
                <a:spcPts val="600"/>
              </a:spcAft>
            </a:pPr>
            <a:r>
              <a:rPr lang="en-US" sz="40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p>
        </p:txBody>
      </p:sp>
      <p:pic>
        <p:nvPicPr>
          <p:cNvPr id="2" name="Content Placeholder 3" descr="Graphical user interface, application&#10;&#10;Description automatically generated">
            <a:extLst>
              <a:ext uri="{FF2B5EF4-FFF2-40B4-BE49-F238E27FC236}">
                <a16:creationId xmlns:a16="http://schemas.microsoft.com/office/drawing/2014/main" id="{F70F6915-7318-B81B-F244-EAE77B0E13A7}"/>
              </a:ext>
            </a:extLst>
          </p:cNvPr>
          <p:cNvPicPr>
            <a:picLocks noChangeAspect="1"/>
          </p:cNvPicPr>
          <p:nvPr/>
        </p:nvPicPr>
        <p:blipFill>
          <a:blip r:embed="rId3"/>
          <a:stretch>
            <a:fillRect/>
          </a:stretch>
        </p:blipFill>
        <p:spPr>
          <a:xfrm>
            <a:off x="838200" y="1535906"/>
            <a:ext cx="10515600" cy="378618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3680AEC-6818-C3FB-ED29-389168A28FEA}"/>
              </a:ext>
            </a:extLst>
          </p:cNvPr>
          <p:cNvPicPr>
            <a:picLocks noChangeAspect="1"/>
          </p:cNvPicPr>
          <p:nvPr/>
        </p:nvPicPr>
        <p:blipFill>
          <a:blip r:embed="rId2">
            <a:alphaModFix amt="88000"/>
          </a:blip>
          <a:stretch>
            <a:fillRect/>
          </a:stretch>
        </p:blipFill>
        <p:spPr>
          <a:xfrm>
            <a:off x="0" y="0"/>
            <a:ext cx="12192000" cy="6858000"/>
          </a:xfrm>
          <a:prstGeom prst="rect">
            <a:avLst/>
          </a:prstGeom>
        </p:spPr>
      </p:pic>
      <p:sp>
        <p:nvSpPr>
          <p:cNvPr id="2" name="TextBox 1"/>
          <p:cNvSpPr txBox="1"/>
          <p:nvPr/>
        </p:nvSpPr>
        <p:spPr>
          <a:xfrm>
            <a:off x="5313680" y="1656080"/>
            <a:ext cx="4866640" cy="923330"/>
          </a:xfrm>
          <a:prstGeom prst="rect">
            <a:avLst/>
          </a:prstGeom>
          <a:noFill/>
        </p:spPr>
        <p:txBody>
          <a:bodyPr wrap="square" rtlCol="0">
            <a:spAutoFit/>
          </a:bodyPr>
          <a:lstStyle/>
          <a:p>
            <a:r>
              <a:rPr lang="en-US" sz="5400" dirty="0">
                <a:solidFill>
                  <a:schemeClr val="bg1"/>
                </a:solidFill>
              </a:rPr>
              <a:t>Section 5</a:t>
            </a:r>
          </a:p>
        </p:txBody>
      </p:sp>
      <p:sp>
        <p:nvSpPr>
          <p:cNvPr id="5" name="TextBox 4">
            <a:extLst>
              <a:ext uri="{FF2B5EF4-FFF2-40B4-BE49-F238E27FC236}">
                <a16:creationId xmlns:a16="http://schemas.microsoft.com/office/drawing/2014/main" id="{FD704831-9451-6EA9-9A46-B1217DEA7A54}"/>
              </a:ext>
            </a:extLst>
          </p:cNvPr>
          <p:cNvSpPr txBox="1"/>
          <p:nvPr/>
        </p:nvSpPr>
        <p:spPr>
          <a:xfrm>
            <a:off x="5313680" y="2743200"/>
            <a:ext cx="6278880" cy="1754326"/>
          </a:xfrm>
          <a:prstGeom prst="rect">
            <a:avLst/>
          </a:prstGeom>
          <a:noFill/>
        </p:spPr>
        <p:txBody>
          <a:bodyPr wrap="square" rtlCol="0">
            <a:spAutoFit/>
          </a:bodyPr>
          <a:lstStyle/>
          <a:p>
            <a:r>
              <a:rPr lang="en-IN" sz="5400" dirty="0">
                <a:solidFill>
                  <a:schemeClr val="bg1"/>
                </a:solidFill>
                <a:latin typeface="Abadi" panose="020B0604020104020204" pitchFamily="34" charset="0"/>
              </a:rPr>
              <a:t>Predictive analysis (Classification)</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p:cNvSpPr>
            <a:spLocks noGrp="1"/>
          </p:cNvSpPr>
          <p:nvPr>
            <p:ph type="body" sz="half" idx="4294967295"/>
          </p:nvPr>
        </p:nvSpPr>
        <p:spPr>
          <a:xfrm>
            <a:off x="770010" y="1463040"/>
            <a:ext cx="10515601" cy="549049"/>
          </a:xfrm>
          <a:prstGeom prst="rect">
            <a:avLst/>
          </a:prstGeom>
        </p:spPr>
        <p:txBody>
          <a:bodyPr vert="horz" lIns="91440" tIns="45720" rIns="91440" bIns="45720" rtlCol="0" anchor="t">
            <a:normAutofit/>
          </a:bodyPr>
          <a:lstStyle/>
          <a:p>
            <a:pPr>
              <a:spcBef>
                <a:spcPts val="1400"/>
              </a:spcBef>
            </a:pPr>
            <a:r>
              <a:rPr lang="en-US" sz="2200" dirty="0">
                <a:latin typeface="Abadi" panose="020B0604020104020204" pitchFamily="34" charset="0"/>
              </a:rPr>
              <a:t>The decision tree classifier is the model with the highest classification accuracy</a:t>
            </a:r>
          </a:p>
        </p:txBody>
      </p:sp>
      <p:sp>
        <p:nvSpPr>
          <p:cNvPr id="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2" name="Picture 1">
            <a:extLst>
              <a:ext uri="{FF2B5EF4-FFF2-40B4-BE49-F238E27FC236}">
                <a16:creationId xmlns:a16="http://schemas.microsoft.com/office/drawing/2014/main" id="{E2CE4E51-88AB-436F-28FA-51B61EFF9614}"/>
              </a:ext>
            </a:extLst>
          </p:cNvPr>
          <p:cNvPicPr>
            <a:picLocks noChangeAspect="1"/>
          </p:cNvPicPr>
          <p:nvPr/>
        </p:nvPicPr>
        <p:blipFill>
          <a:blip r:embed="rId3"/>
          <a:stretch>
            <a:fillRect/>
          </a:stretch>
        </p:blipFill>
        <p:spPr>
          <a:xfrm>
            <a:off x="894283" y="2303541"/>
            <a:ext cx="10391328" cy="3091419"/>
          </a:xfrm>
          <a:prstGeom prst="rect">
            <a:avLst/>
          </a:prstGeom>
          <a:ln>
            <a:noFill/>
          </a:ln>
          <a:effectLst>
            <a:outerShdw blurRad="190500" algn="tl" rotWithShape="0">
              <a:srgbClr val="000000">
                <a:alpha val="70000"/>
              </a:srgbClr>
            </a:outerShdw>
          </a:effectLst>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p:cNvSpPr>
            <a:spLocks noGrp="1"/>
          </p:cNvSpPr>
          <p:nvPr>
            <p:ph type="body" sz="half" idx="4294967295"/>
          </p:nvPr>
        </p:nvSpPr>
        <p:spPr>
          <a:xfrm>
            <a:off x="770011" y="1617028"/>
            <a:ext cx="4726549" cy="4251960"/>
          </a:xfrm>
          <a:prstGeom prst="rect">
            <a:avLst/>
          </a:prstGeom>
        </p:spPr>
        <p:txBody>
          <a:bodyPr>
            <a:normAutofit/>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p>
        </p:txBody>
      </p:sp>
      <p:sp>
        <p:nvSpPr>
          <p:cNvPr id="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9218" name="Picture 2">
            <a:extLst>
              <a:ext uri="{FF2B5EF4-FFF2-40B4-BE49-F238E27FC236}">
                <a16:creationId xmlns:a16="http://schemas.microsoft.com/office/drawing/2014/main" id="{23C39C10-3E0C-9325-6EED-BD174F3B9A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16331" y="1617028"/>
            <a:ext cx="5669280" cy="4251960"/>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p:cNvSpPr>
            <a:spLocks noGrp="1"/>
          </p:cNvSpPr>
          <p:nvPr>
            <p:ph sz="half" idx="4294967295"/>
          </p:nvPr>
        </p:nvSpPr>
        <p:spPr>
          <a:xfrm>
            <a:off x="770011" y="1875054"/>
            <a:ext cx="10599029" cy="435133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dirty="0">
                <a:latin typeface="Abadi" panose="020B0604020104020204" pitchFamily="34" charset="0"/>
              </a:rPr>
              <a:t>Launch success rate started to increase in 2013 till 2020.</a:t>
            </a: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p:cNvSpPr>
            <a:spLocks noGrp="1"/>
          </p:cNvSpPr>
          <p:nvPr>
            <p:ph sz="half" idx="4294967295"/>
          </p:nvPr>
        </p:nvSpPr>
        <p:spPr>
          <a:xfrm>
            <a:off x="770011" y="1859522"/>
            <a:ext cx="10515600" cy="4351338"/>
          </a:xfrm>
          <a:prstGeom prst="rect">
            <a:avLst/>
          </a:prstGeom>
        </p:spPr>
        <p:txBody>
          <a:bodyPr>
            <a:normAutofit/>
          </a:bodyPr>
          <a:lstStyle/>
          <a:p>
            <a:pPr algn="just">
              <a:lnSpc>
                <a:spcPct val="100000"/>
              </a:lnSpc>
              <a:spcBef>
                <a:spcPts val="1400"/>
              </a:spcBef>
            </a:pPr>
            <a:r>
              <a:rPr lang="en-IN" b="1" dirty="0">
                <a:solidFill>
                  <a:srgbClr val="00B0F0"/>
                </a:solidFill>
                <a:latin typeface="Abadi" panose="020B0604020104020204" pitchFamily="34" charset="0"/>
              </a:rPr>
              <a:t>Google Map to find nearest co-ordinate</a:t>
            </a:r>
          </a:p>
          <a:p>
            <a:pPr algn="just">
              <a:lnSpc>
                <a:spcPct val="100000"/>
              </a:lnSpc>
              <a:spcBef>
                <a:spcPts val="1400"/>
              </a:spcBef>
            </a:pPr>
            <a:r>
              <a:rPr lang="en-IN" b="1" dirty="0">
                <a:solidFill>
                  <a:srgbClr val="00B0F0"/>
                </a:solidFill>
                <a:latin typeface="Abadi" panose="020B0604020104020204" pitchFamily="34" charset="0"/>
              </a:rPr>
              <a:t>Python for Data Analysis (Notebook)</a:t>
            </a:r>
          </a:p>
          <a:p>
            <a:pPr algn="just">
              <a:lnSpc>
                <a:spcPct val="100000"/>
              </a:lnSpc>
              <a:spcBef>
                <a:spcPts val="1400"/>
              </a:spcBef>
            </a:pPr>
            <a:r>
              <a:rPr lang="en-IN" b="1" dirty="0">
                <a:solidFill>
                  <a:srgbClr val="00B0F0"/>
                </a:solidFill>
                <a:latin typeface="Abadi" panose="020B0604020104020204" pitchFamily="34" charset="0"/>
              </a:rPr>
              <a:t>Plotly Docs</a:t>
            </a:r>
          </a:p>
          <a:p>
            <a:pPr algn="just">
              <a:lnSpc>
                <a:spcPct val="100000"/>
              </a:lnSpc>
              <a:spcBef>
                <a:spcPts val="1400"/>
              </a:spcBef>
            </a:pPr>
            <a:r>
              <a:rPr lang="en-IN" b="1" dirty="0">
                <a:solidFill>
                  <a:srgbClr val="00B0F0"/>
                </a:solidFill>
                <a:latin typeface="Abadi" panose="020B0604020104020204" pitchFamily="34" charset="0"/>
              </a:rPr>
              <a:t>Folium Docs</a:t>
            </a:r>
          </a:p>
          <a:p>
            <a:pPr algn="just">
              <a:lnSpc>
                <a:spcPct val="100000"/>
              </a:lnSpc>
              <a:spcBef>
                <a:spcPts val="1400"/>
              </a:spcBef>
            </a:pPr>
            <a:r>
              <a:rPr lang="en-IN" b="1" dirty="0">
                <a:solidFill>
                  <a:srgbClr val="00B0F0"/>
                </a:solidFill>
                <a:latin typeface="Abadi" panose="020B0604020104020204" pitchFamily="34" charset="0"/>
              </a:rPr>
              <a:t>SQLALCHEMY</a:t>
            </a:r>
            <a:endParaRPr lang="en-US" sz="3600" b="1" dirty="0">
              <a:solidFill>
                <a:srgbClr val="00B0F0"/>
              </a:solidFill>
              <a:latin typeface="Abadi" panose="020B0604020104020204" pitchFamily="34" charset="0"/>
            </a:endParaRPr>
          </a:p>
        </p:txBody>
      </p:sp>
      <p:sp>
        <p:nvSpPr>
          <p:cNvPr id="11"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5C69E7E-9C1B-8C1C-5D90-55BFFF8284F0}"/>
              </a:ext>
            </a:extLst>
          </p:cNvPr>
          <p:cNvPicPr>
            <a:picLocks noChangeAspect="1"/>
          </p:cNvPicPr>
          <p:nvPr/>
        </p:nvPicPr>
        <p:blipFill>
          <a:blip r:embed="rId2"/>
          <a:stretch>
            <a:fill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E0A21BFD-C677-988C-5761-6A7D9C993AC6}"/>
              </a:ext>
            </a:extLst>
          </p:cNvPr>
          <p:cNvSpPr/>
          <p:nvPr/>
        </p:nvSpPr>
        <p:spPr>
          <a:xfrm>
            <a:off x="4897119" y="2976880"/>
            <a:ext cx="5938247" cy="1323439"/>
          </a:xfrm>
          <a:prstGeom prst="rect">
            <a:avLst/>
          </a:prstGeom>
          <a:noFill/>
        </p:spPr>
        <p:txBody>
          <a:bodyPr wrap="square" lIns="91440" tIns="45720" rIns="91440" bIns="45720">
            <a:spAutoFit/>
          </a:bodyPr>
          <a:lstStyle/>
          <a:p>
            <a:pPr algn="ctr"/>
            <a:r>
              <a:rPr lang="en-US" sz="8000" b="1" spc="50" dirty="0">
                <a:ln w="0"/>
                <a:solidFill>
                  <a:schemeClr val="bg2"/>
                </a:solidFill>
                <a:effectLst>
                  <a:innerShdw blurRad="63500" dist="50800" dir="13500000">
                    <a:srgbClr val="000000">
                      <a:alpha val="50000"/>
                    </a:srgbClr>
                  </a:innerShdw>
                </a:effectLst>
                <a:latin typeface="Abadi" panose="020B0604020104020204" pitchFamily="34" charset="0"/>
              </a:rPr>
              <a:t>Thank</a:t>
            </a:r>
            <a:r>
              <a:rPr lang="en-US" sz="80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Abadi" panose="020B0604020104020204" pitchFamily="34" charset="0"/>
              </a:rPr>
              <a:t> </a:t>
            </a:r>
            <a:r>
              <a:rPr lang="en-US" sz="8000" b="1" spc="50" dirty="0">
                <a:ln w="0"/>
                <a:solidFill>
                  <a:schemeClr val="bg2"/>
                </a:solidFill>
                <a:effectLst>
                  <a:innerShdw blurRad="63500" dist="50800" dir="13500000">
                    <a:srgbClr val="000000">
                      <a:alpha val="50000"/>
                    </a:srgbClr>
                  </a:innerShdw>
                </a:effectLst>
                <a:latin typeface="Abadi" panose="020B0604020104020204" pitchFamily="34" charset="0"/>
              </a:rPr>
              <a:t>You</a:t>
            </a:r>
            <a:r>
              <a:rPr lang="en-US" sz="8000" b="1" spc="50" dirty="0">
                <a:ln w="0"/>
                <a:solidFill>
                  <a:srgbClr val="00B050"/>
                </a:solidFill>
                <a:effectLst>
                  <a:innerShdw blurRad="63500" dist="50800" dir="13500000">
                    <a:srgbClr val="000000">
                      <a:alpha val="50000"/>
                    </a:srgbClr>
                  </a:innerShdw>
                </a:effectLst>
                <a:latin typeface="Abadi" panose="020B0604020104020204" pitchFamily="34" charset="0"/>
              </a:rPr>
              <a:t>!</a:t>
            </a:r>
            <a:endParaRPr lang="en-US" sz="8000" b="1" cap="none" spc="0" dirty="0">
              <a:ln w="12700">
                <a:solidFill>
                  <a:schemeClr val="tx2">
                    <a:lumMod val="75000"/>
                  </a:schemeClr>
                </a:solidFill>
                <a:prstDash val="solid"/>
              </a:ln>
              <a:solidFill>
                <a:srgbClr val="00B050"/>
              </a:solidFill>
              <a:effectLst>
                <a:outerShdw dist="38100" dir="2640000" algn="bl" rotWithShape="0">
                  <a:schemeClr val="tx2">
                    <a:lumMod val="75000"/>
                  </a:schemeClr>
                </a:outerShdw>
              </a:effectLst>
              <a:latin typeface="Abadi" panose="020B0604020104020204" pitchFamily="34" charset="0"/>
            </a:endParaRPr>
          </a:p>
        </p:txBody>
      </p:sp>
    </p:spTree>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alpha val="93000"/>
          </a:schemeClr>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BAB4545-C953-5216-BB92-D1DCE5B8168E}"/>
              </a:ext>
            </a:extLst>
          </p:cNvPr>
          <p:cNvPicPr>
            <a:picLocks noChangeAspect="1"/>
          </p:cNvPicPr>
          <p:nvPr/>
        </p:nvPicPr>
        <p:blipFill>
          <a:blip r:embed="rId2">
            <a:alphaModFix amt="88000"/>
          </a:blip>
          <a:stretch>
            <a:fillRect/>
          </a:stretch>
        </p:blipFill>
        <p:spPr>
          <a:xfrm>
            <a:off x="0" y="1"/>
            <a:ext cx="12192000" cy="6857998"/>
          </a:xfrm>
          <a:prstGeom prst="rect">
            <a:avLst/>
          </a:prstGeom>
        </p:spPr>
      </p:pic>
      <p:pic>
        <p:nvPicPr>
          <p:cNvPr id="4" name="Picture 3" hidden="1">
            <a:extLst>
              <a:ext uri="{FF2B5EF4-FFF2-40B4-BE49-F238E27FC236}">
                <a16:creationId xmlns:a16="http://schemas.microsoft.com/office/drawing/2014/main" id="{90035F7C-3023-2B3E-93B2-262A9EA5AFD7}"/>
              </a:ext>
            </a:extLst>
          </p:cNvPr>
          <p:cNvPicPr>
            <a:picLocks noChangeAspect="1"/>
          </p:cNvPicPr>
          <p:nvPr/>
        </p:nvPicPr>
        <p:blipFill>
          <a:blip r:embed="rId2"/>
          <a:stretch>
            <a:fillRect/>
          </a:stretch>
        </p:blipFill>
        <p:spPr>
          <a:xfrm>
            <a:off x="-636607" y="0"/>
            <a:ext cx="13935918" cy="6857999"/>
          </a:xfrm>
          <a:prstGeom prst="rect">
            <a:avLst/>
          </a:prstGeom>
        </p:spPr>
      </p:pic>
      <p:sp>
        <p:nvSpPr>
          <p:cNvPr id="3" name="Slide Number Placeholder 2"/>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8" name="TextBox 7">
            <a:extLst>
              <a:ext uri="{FF2B5EF4-FFF2-40B4-BE49-F238E27FC236}">
                <a16:creationId xmlns:a16="http://schemas.microsoft.com/office/drawing/2014/main" id="{8E98C0A8-B11C-AA22-6378-6EE6795EE912}"/>
              </a:ext>
            </a:extLst>
          </p:cNvPr>
          <p:cNvSpPr txBox="1"/>
          <p:nvPr/>
        </p:nvSpPr>
        <p:spPr>
          <a:xfrm>
            <a:off x="439838" y="428263"/>
            <a:ext cx="5046561" cy="1261884"/>
          </a:xfrm>
          <a:prstGeom prst="rect">
            <a:avLst/>
          </a:prstGeom>
          <a:noFill/>
        </p:spPr>
        <p:txBody>
          <a:bodyPr wrap="square" rtlCol="0">
            <a:spAutoFit/>
          </a:bodyPr>
          <a:lstStyle/>
          <a:p>
            <a:r>
              <a:rPr lang="en-IN" sz="3200" b="1" dirty="0">
                <a:solidFill>
                  <a:srgbClr val="609CDC"/>
                </a:solidFill>
                <a:latin typeface="Candara" panose="020E0502030303020204" pitchFamily="34" charset="0"/>
              </a:rPr>
              <a:t>Section 1</a:t>
            </a:r>
          </a:p>
          <a:p>
            <a:r>
              <a:rPr lang="en-IN" sz="4400" dirty="0">
                <a:solidFill>
                  <a:srgbClr val="E7E8EE"/>
                </a:solidFill>
                <a:latin typeface="Arial Rounded MT Bold" panose="020F0704030504030204" pitchFamily="34" charset="0"/>
              </a:rPr>
              <a:t>Methodology</a:t>
            </a:r>
            <a:endParaRPr lang="en-IN" dirty="0">
              <a:solidFill>
                <a:srgbClr val="E7E8EE"/>
              </a:solidFill>
              <a:latin typeface="Arial Rounded MT Bold" panose="020F0704030504030204" pitchFamily="34"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p:cNvSpPr txBox="1"/>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0" indent="0" algn="just">
              <a:lnSpc>
                <a:spcPct val="120000"/>
              </a:lnSpc>
              <a:spcBef>
                <a:spcPts val="1400"/>
              </a:spcBef>
              <a:buNone/>
            </a:pPr>
            <a:r>
              <a:rPr lang="en-US" sz="8800" dirty="0">
                <a:solidFill>
                  <a:srgbClr val="0B49CB"/>
                </a:solidFill>
                <a:latin typeface="Abadi"/>
              </a:rPr>
              <a:t>Executive Summary</a:t>
            </a:r>
          </a:p>
          <a:p>
            <a:pPr algn="just">
              <a:lnSpc>
                <a:spcPct val="120000"/>
              </a:lnSpc>
              <a:spcBef>
                <a:spcPts val="1400"/>
              </a:spcBef>
            </a:pPr>
            <a:r>
              <a:rPr lang="en-US" sz="8800" dirty="0">
                <a:solidFill>
                  <a:schemeClr val="accent3">
                    <a:lumMod val="25000"/>
                  </a:schemeClr>
                </a:solidFill>
                <a:latin typeface="Abadi"/>
              </a:rPr>
              <a:t>Data collection methodology:</a:t>
            </a:r>
          </a:p>
          <a:p>
            <a:pPr lvl="1" algn="just">
              <a:lnSpc>
                <a:spcPct val="120000"/>
              </a:lnSpc>
              <a:spcBef>
                <a:spcPts val="1400"/>
              </a:spcBef>
            </a:pPr>
            <a:r>
              <a:rPr lang="en-US" sz="7600" dirty="0">
                <a:solidFill>
                  <a:srgbClr val="00B0F0"/>
                </a:solidFill>
                <a:latin typeface="Abadi"/>
              </a:rPr>
              <a:t>Data was collected using SpaceX API and web scraping from Wikipedia. </a:t>
            </a:r>
          </a:p>
          <a:p>
            <a:pPr algn="just">
              <a:lnSpc>
                <a:spcPct val="120000"/>
              </a:lnSpc>
              <a:spcBef>
                <a:spcPts val="1400"/>
              </a:spcBef>
            </a:pPr>
            <a:r>
              <a:rPr lang="en-US" sz="8800" dirty="0">
                <a:solidFill>
                  <a:schemeClr val="accent3">
                    <a:lumMod val="25000"/>
                  </a:schemeClr>
                </a:solidFill>
                <a:latin typeface="Abadi"/>
              </a:rPr>
              <a:t>Perform data wrangling</a:t>
            </a:r>
          </a:p>
          <a:p>
            <a:pPr lvl="1" algn="just">
              <a:lnSpc>
                <a:spcPct val="120000"/>
              </a:lnSpc>
              <a:spcBef>
                <a:spcPts val="1400"/>
              </a:spcBef>
            </a:pPr>
            <a:r>
              <a:rPr lang="en-US" sz="7600" dirty="0">
                <a:solidFill>
                  <a:srgbClr val="00B0F0"/>
                </a:solidFill>
                <a:latin typeface="Abadi"/>
              </a:rPr>
              <a:t>One-hot encoding was applied to categorical features</a:t>
            </a:r>
          </a:p>
          <a:p>
            <a:pPr algn="just">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gn="just">
              <a:lnSpc>
                <a:spcPct val="120000"/>
              </a:lnSpc>
              <a:spcBef>
                <a:spcPts val="1400"/>
              </a:spcBef>
            </a:pPr>
            <a:r>
              <a:rPr lang="en-US" sz="8800" dirty="0">
                <a:solidFill>
                  <a:schemeClr val="accent3">
                    <a:lumMod val="25000"/>
                  </a:schemeClr>
                </a:solidFill>
                <a:latin typeface="Abadi"/>
              </a:rPr>
              <a:t>Perform interactive visual analytics using Folium and Plotly Dash</a:t>
            </a:r>
          </a:p>
          <a:p>
            <a:pPr algn="just">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gn="just">
              <a:lnSpc>
                <a:spcPct val="120000"/>
              </a:lnSpc>
              <a:spcBef>
                <a:spcPts val="1400"/>
              </a:spcBef>
            </a:pPr>
            <a:r>
              <a:rPr lang="en-US" sz="7600" dirty="0">
                <a:solidFill>
                  <a:srgbClr val="00B0F0"/>
                </a:solidFill>
                <a:latin typeface="Abadi"/>
              </a:rPr>
              <a:t>How to build, tune, evaluate classification models</a:t>
            </a:r>
            <a:endParaRPr lang="en-US" sz="8800" dirty="0">
              <a:solidFill>
                <a:srgbClr val="00B0F0"/>
              </a:solidFill>
              <a:latin typeface="Abadi"/>
            </a:endParaRPr>
          </a:p>
          <a:p>
            <a:pPr algn="just">
              <a:lnSpc>
                <a:spcPct val="100000"/>
              </a:lnSpc>
              <a:spcBef>
                <a:spcPts val="1400"/>
              </a:spcBef>
            </a:pPr>
            <a:endParaRPr lang="en-US" sz="2200" dirty="0">
              <a:solidFill>
                <a:schemeClr val="accent3">
                  <a:lumMod val="25000"/>
                </a:schemeClr>
              </a:solidFill>
              <a:latin typeface="Abadi"/>
            </a:endParaRPr>
          </a:p>
          <a:p>
            <a:pPr algn="just">
              <a:lnSpc>
                <a:spcPct val="100000"/>
              </a:lnSpc>
              <a:spcBef>
                <a:spcPts val="1400"/>
              </a:spcBef>
            </a:pPr>
            <a:endParaRPr lang="en-US" sz="2200" dirty="0">
              <a:solidFill>
                <a:schemeClr val="accent3">
                  <a:lumMod val="25000"/>
                </a:schemeClr>
              </a:solidFill>
              <a:latin typeface="Abadi"/>
            </a:endParaRPr>
          </a:p>
          <a:p>
            <a:pPr algn="just">
              <a:lnSpc>
                <a:spcPct val="100000"/>
              </a:lnSpc>
              <a:spcBef>
                <a:spcPts val="1400"/>
              </a:spcBef>
            </a:pPr>
            <a:endParaRPr lang="en-US" sz="2200" dirty="0">
              <a:solidFill>
                <a:schemeClr val="accent3">
                  <a:lumMod val="25000"/>
                </a:schemeClr>
              </a:solidFill>
              <a:latin typeface="Abadi"/>
            </a:endParaRPr>
          </a:p>
          <a:p>
            <a:pPr algn="just">
              <a:lnSpc>
                <a:spcPct val="100000"/>
              </a:lnSpc>
              <a:spcBef>
                <a:spcPts val="1400"/>
              </a:spcBef>
            </a:pPr>
            <a:endParaRPr lang="en-US" sz="2200" dirty="0">
              <a:solidFill>
                <a:schemeClr val="accent3">
                  <a:lumMod val="25000"/>
                </a:schemeClr>
              </a:solidFill>
              <a:latin typeface="Abadi"/>
            </a:endParaRPr>
          </a:p>
        </p:txBody>
      </p:sp>
      <p:sp>
        <p:nvSpPr>
          <p:cNvPr id="1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p:cNvSpPr>
            <a:spLocks noGrp="1"/>
          </p:cNvSpPr>
          <p:nvPr>
            <p:ph idx="4294967295"/>
          </p:nvPr>
        </p:nvSpPr>
        <p:spPr>
          <a:xfrm>
            <a:off x="770011" y="1825625"/>
            <a:ext cx="10515600" cy="4351338"/>
          </a:xfrm>
          <a:prstGeom prst="rect">
            <a:avLst/>
          </a:prstGeom>
        </p:spPr>
        <p:txBody>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data was collected using various methods</a:t>
            </a:r>
          </a:p>
          <a:p>
            <a:pPr lvl="1" algn="just">
              <a:lnSpc>
                <a:spcPct val="100000"/>
              </a:lnSpc>
              <a:spcBef>
                <a:spcPts val="1400"/>
              </a:spcBef>
              <a:buFontTx/>
              <a:buChar char="-"/>
            </a:pPr>
            <a:r>
              <a:rPr lang="en-US" sz="1900" dirty="0">
                <a:solidFill>
                  <a:srgbClr val="00B0F0"/>
                </a:solidFill>
                <a:latin typeface="Abadi" panose="020B0604020104020204" pitchFamily="34" charset="0"/>
              </a:rPr>
              <a:t>Data collection was done using get request to the SpaceX API.</a:t>
            </a:r>
          </a:p>
          <a:p>
            <a:pPr lvl="1" algn="just">
              <a:lnSpc>
                <a:spcPct val="100000"/>
              </a:lnSpc>
              <a:spcBef>
                <a:spcPts val="1400"/>
              </a:spcBef>
              <a:buFontTx/>
              <a:buChar char="-"/>
            </a:pPr>
            <a:r>
              <a:rPr lang="en-US" sz="1900" dirty="0">
                <a:solidFill>
                  <a:srgbClr val="00B0F0"/>
                </a:solidFill>
                <a:latin typeface="Abadi" panose="020B0604020104020204" pitchFamily="34" charset="0"/>
              </a:rPr>
              <a:t>Decoded the response content as a Json using .</a:t>
            </a:r>
            <a:r>
              <a:rPr lang="en-US" sz="1900" dirty="0" err="1">
                <a:solidFill>
                  <a:srgbClr val="00B0F0"/>
                </a:solidFill>
                <a:latin typeface="Abadi" panose="020B0604020104020204" pitchFamily="34" charset="0"/>
              </a:rPr>
              <a:t>json</a:t>
            </a:r>
            <a:r>
              <a:rPr lang="en-US" sz="1900" dirty="0">
                <a:solidFill>
                  <a:srgbClr val="00B0F0"/>
                </a:solidFill>
                <a:latin typeface="Abadi" panose="020B0604020104020204" pitchFamily="34" charset="0"/>
              </a:rPr>
              <a:t>() function call and turn it into a pandas </a:t>
            </a:r>
            <a:r>
              <a:rPr lang="en-US" sz="1900" dirty="0" err="1">
                <a:solidFill>
                  <a:srgbClr val="00B0F0"/>
                </a:solidFill>
                <a:latin typeface="Abadi" panose="020B0604020104020204" pitchFamily="34" charset="0"/>
              </a:rPr>
              <a:t>dataframe</a:t>
            </a:r>
            <a:r>
              <a:rPr lang="en-US" sz="1900" dirty="0">
                <a:solidFill>
                  <a:srgbClr val="00B0F0"/>
                </a:solidFill>
                <a:latin typeface="Abadi" panose="020B0604020104020204" pitchFamily="34" charset="0"/>
              </a:rPr>
              <a:t> using .</a:t>
            </a:r>
            <a:r>
              <a:rPr lang="en-US" sz="1900" dirty="0" err="1">
                <a:solidFill>
                  <a:srgbClr val="00B0F0"/>
                </a:solidFill>
                <a:latin typeface="Abadi" panose="020B0604020104020204" pitchFamily="34" charset="0"/>
              </a:rPr>
              <a:t>json_normalize</a:t>
            </a:r>
            <a:r>
              <a:rPr lang="en-US" sz="1900" dirty="0">
                <a:solidFill>
                  <a:srgbClr val="00B0F0"/>
                </a:solidFill>
                <a:latin typeface="Abadi" panose="020B0604020104020204" pitchFamily="34" charset="0"/>
              </a:rPr>
              <a:t>().</a:t>
            </a:r>
          </a:p>
          <a:p>
            <a:pPr lvl="1" algn="just">
              <a:lnSpc>
                <a:spcPct val="100000"/>
              </a:lnSpc>
              <a:spcBef>
                <a:spcPts val="1400"/>
              </a:spcBef>
              <a:buFontTx/>
              <a:buChar char="-"/>
            </a:pPr>
            <a:r>
              <a:rPr lang="en-US" sz="1900" dirty="0">
                <a:solidFill>
                  <a:srgbClr val="00B0F0"/>
                </a:solidFill>
                <a:latin typeface="Abadi" panose="020B0604020104020204" pitchFamily="34" charset="0"/>
              </a:rPr>
              <a:t>Cleaned the data, checked for missing values and fill in missing values where necessary.</a:t>
            </a:r>
          </a:p>
          <a:p>
            <a:pPr lvl="1" algn="just">
              <a:lnSpc>
                <a:spcPct val="100000"/>
              </a:lnSpc>
              <a:spcBef>
                <a:spcPts val="1400"/>
              </a:spcBef>
              <a:buFontTx/>
              <a:buChar char="-"/>
            </a:pPr>
            <a:r>
              <a:rPr lang="en-US" sz="1900" dirty="0">
                <a:solidFill>
                  <a:srgbClr val="00B0F0"/>
                </a:solidFill>
                <a:latin typeface="Abadi" panose="020B0604020104020204" pitchFamily="34" charset="0"/>
              </a:rPr>
              <a:t>In addition, performed web scraping from Wikipedia for Falcon 9 launch records with </a:t>
            </a:r>
            <a:r>
              <a:rPr lang="en-US" sz="1900" dirty="0" err="1">
                <a:solidFill>
                  <a:srgbClr val="00B0F0"/>
                </a:solidFill>
                <a:latin typeface="Abadi" panose="020B0604020104020204" pitchFamily="34" charset="0"/>
              </a:rPr>
              <a:t>BeautifulSoup</a:t>
            </a:r>
            <a:r>
              <a:rPr lang="en-US" sz="1900" dirty="0">
                <a:solidFill>
                  <a:srgbClr val="00B0F0"/>
                </a:solidFill>
                <a:latin typeface="Abadi" panose="020B0604020104020204" pitchFamily="34" charset="0"/>
              </a:rPr>
              <a:t>. </a:t>
            </a:r>
          </a:p>
          <a:p>
            <a:pPr lvl="1" algn="just">
              <a:lnSpc>
                <a:spcPct val="100000"/>
              </a:lnSpc>
              <a:spcBef>
                <a:spcPts val="1400"/>
              </a:spcBef>
              <a:buFontTx/>
              <a:buChar char="-"/>
            </a:pPr>
            <a:r>
              <a:rPr lang="en-US" sz="1900" dirty="0">
                <a:solidFill>
                  <a:srgbClr val="00B0F0"/>
                </a:solidFill>
                <a:latin typeface="Abadi" panose="020B0604020104020204" pitchFamily="34" charset="0"/>
              </a:rPr>
              <a:t>The objective was to extract the launch records as HTML table, parse the table and convert it to a pandas </a:t>
            </a:r>
            <a:r>
              <a:rPr lang="en-US" sz="1900" dirty="0" err="1">
                <a:solidFill>
                  <a:srgbClr val="00B0F0"/>
                </a:solidFill>
                <a:latin typeface="Abadi" panose="020B0604020104020204" pitchFamily="34" charset="0"/>
              </a:rPr>
              <a:t>dataframe</a:t>
            </a:r>
            <a:r>
              <a:rPr lang="en-US" sz="1900" dirty="0">
                <a:solidFill>
                  <a:srgbClr val="00B0F0"/>
                </a:solidFill>
                <a:latin typeface="Abadi" panose="020B0604020104020204" pitchFamily="34" charset="0"/>
              </a:rPr>
              <a:t> for future analysis.</a:t>
            </a:r>
          </a:p>
        </p:txBody>
      </p:sp>
      <p:sp>
        <p:nvSpPr>
          <p:cNvPr id="12"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We used the get request to the SpaceX API to collect data, clean the requested data and did some basic data wrangling and formatting.</a:t>
            </a:r>
            <a:endParaRPr lang="en-US" sz="2200" dirty="0">
              <a:solidFill>
                <a:schemeClr val="accent3">
                  <a:lumMod val="25000"/>
                </a:schemeClr>
              </a:solidFill>
              <a:latin typeface="Abadi"/>
            </a:endParaRPr>
          </a:p>
          <a:p>
            <a:pPr algn="just">
              <a:lnSpc>
                <a:spcPct val="100000"/>
              </a:lnSpc>
              <a:spcBef>
                <a:spcPts val="1400"/>
              </a:spcBef>
            </a:pPr>
            <a:r>
              <a:rPr lang="en-US" sz="2200" dirty="0">
                <a:solidFill>
                  <a:schemeClr val="accent3">
                    <a:lumMod val="25000"/>
                  </a:schemeClr>
                </a:solidFill>
                <a:latin typeface="Abadi" panose="020B0604020104020204" pitchFamily="34" charset="0"/>
              </a:rPr>
              <a:t>The link to the notebook </a:t>
            </a:r>
            <a:r>
              <a:rPr lang="en-US" sz="2400" dirty="0">
                <a:solidFill>
                  <a:schemeClr val="accent3">
                    <a:lumMod val="25000"/>
                  </a:schemeClr>
                </a:solidFill>
                <a:latin typeface="Abadi" panose="020B0604020104020204" pitchFamily="34" charset="0"/>
              </a:rPr>
              <a:t>is </a:t>
            </a:r>
            <a:r>
              <a:rPr lang="en-US" sz="2400" dirty="0">
                <a:solidFill>
                  <a:srgbClr val="EE6000"/>
                </a:solidFill>
                <a:latin typeface="Abadi" panose="020B0604020104020204" pitchFamily="34" charset="0"/>
                <a:hlinkClick r:id="rId4">
                  <a:extLst>
                    <a:ext uri="{A12FA001-AC4F-418D-AE19-62706E023703}">
                      <ahyp:hlinkClr xmlns:ahyp="http://schemas.microsoft.com/office/drawing/2018/hyperlinkcolor" val="tx"/>
                    </a:ext>
                  </a:extLst>
                </a:hlinkClick>
              </a:rPr>
              <a:t>https://github.com/Suneelraju2003/proone/blob/main/01_SpaceX_Data_Collection_API.ipynb</a:t>
            </a:r>
            <a:r>
              <a:rPr lang="en-US" sz="2400" dirty="0">
                <a:solidFill>
                  <a:schemeClr val="accent3">
                    <a:lumMod val="25000"/>
                  </a:schemeClr>
                </a:solidFill>
                <a:latin typeface="Abadi" panose="020B0604020104020204" pitchFamily="34" charset="0"/>
              </a:rPr>
              <a:t> </a:t>
            </a:r>
            <a:endParaRPr lang="en-US" sz="2400" dirty="0"/>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2" name="Picture 1">
            <a:extLst>
              <a:ext uri="{FF2B5EF4-FFF2-40B4-BE49-F238E27FC236}">
                <a16:creationId xmlns:a16="http://schemas.microsoft.com/office/drawing/2014/main" id="{A35AFBEE-33B4-66A3-C321-F4C405ACBFA6}"/>
              </a:ext>
            </a:extLst>
          </p:cNvPr>
          <p:cNvPicPr>
            <a:picLocks noChangeAspect="1"/>
          </p:cNvPicPr>
          <p:nvPr/>
        </p:nvPicPr>
        <p:blipFill>
          <a:blip r:embed="rId5"/>
          <a:stretch>
            <a:fillRect/>
          </a:stretch>
        </p:blipFill>
        <p:spPr>
          <a:xfrm>
            <a:off x="5853467" y="1625600"/>
            <a:ext cx="5170741" cy="4044950"/>
          </a:xfrm>
          <a:prstGeom prst="rect">
            <a:avLst/>
          </a:prstGeom>
          <a:ln>
            <a:noFill/>
          </a:ln>
          <a:effectLst>
            <a:outerShdw blurRad="190500" algn="tl" rotWithShape="0">
              <a:srgbClr val="000000">
                <a:alpha val="70000"/>
              </a:srgbClr>
            </a:outerShdw>
          </a:effec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p:cNvSpPr>
            <a:spLocks noGrp="1"/>
          </p:cNvSpPr>
          <p:nvPr>
            <p:ph type="body" sz="half" idx="4294967295"/>
          </p:nvPr>
        </p:nvSpPr>
        <p:spPr>
          <a:xfrm>
            <a:off x="922411" y="1792288"/>
            <a:ext cx="3913750" cy="4206875"/>
          </a:xfrm>
          <a:prstGeom prst="rect">
            <a:avLst/>
          </a:prstGeom>
        </p:spPr>
        <p:txBody>
          <a:bodyPr lIns="91440" tIns="45720" rIns="91440" bIns="45720" anchor="t">
            <a:noAutofit/>
          </a:bodyPr>
          <a:lstStyle/>
          <a:p>
            <a:pPr algn="just">
              <a:lnSpc>
                <a:spcPct val="100000"/>
              </a:lnSpc>
              <a:spcBef>
                <a:spcPts val="1400"/>
              </a:spcBef>
            </a:pPr>
            <a:r>
              <a:rPr lang="en-US" sz="2200" dirty="0">
                <a:solidFill>
                  <a:schemeClr val="accent3">
                    <a:lumMod val="25000"/>
                  </a:schemeClr>
                </a:solidFill>
                <a:latin typeface="Abadi"/>
              </a:rPr>
              <a:t>We applied web scrapping to </a:t>
            </a:r>
            <a:r>
              <a:rPr lang="en-US" sz="2200" dirty="0" err="1">
                <a:solidFill>
                  <a:schemeClr val="accent3">
                    <a:lumMod val="25000"/>
                  </a:schemeClr>
                </a:solidFill>
                <a:latin typeface="Abadi"/>
              </a:rPr>
              <a:t>webscrap</a:t>
            </a:r>
            <a:r>
              <a:rPr lang="en-US" sz="2200" dirty="0">
                <a:solidFill>
                  <a:schemeClr val="accent3">
                    <a:lumMod val="25000"/>
                  </a:schemeClr>
                </a:solidFill>
                <a:latin typeface="Abadi"/>
              </a:rPr>
              <a:t> Falcon 9 launch records with </a:t>
            </a:r>
            <a:r>
              <a:rPr lang="en-US" sz="2200" dirty="0" err="1">
                <a:solidFill>
                  <a:schemeClr val="accent3">
                    <a:lumMod val="25000"/>
                  </a:schemeClr>
                </a:solidFill>
                <a:latin typeface="Abadi"/>
              </a:rPr>
              <a:t>BeautifulSoup</a:t>
            </a:r>
            <a:r>
              <a:rPr lang="en-US" sz="2200" dirty="0">
                <a:solidFill>
                  <a:schemeClr val="accent3">
                    <a:lumMod val="25000"/>
                  </a:schemeClr>
                </a:solidFill>
                <a:latin typeface="Abadi"/>
              </a:rPr>
              <a:t> </a:t>
            </a:r>
          </a:p>
          <a:p>
            <a:pPr algn="just">
              <a:lnSpc>
                <a:spcPct val="100000"/>
              </a:lnSpc>
              <a:spcBef>
                <a:spcPts val="1400"/>
              </a:spcBef>
            </a:pPr>
            <a:r>
              <a:rPr lang="en-US" sz="2200" dirty="0">
                <a:solidFill>
                  <a:schemeClr val="accent3">
                    <a:lumMod val="25000"/>
                  </a:schemeClr>
                </a:solidFill>
                <a:latin typeface="Abadi"/>
              </a:rPr>
              <a:t>We parsed the table and converted it into a pandas </a:t>
            </a:r>
            <a:r>
              <a:rPr lang="en-US" sz="2200" dirty="0" err="1">
                <a:solidFill>
                  <a:schemeClr val="accent3">
                    <a:lumMod val="25000"/>
                  </a:schemeClr>
                </a:solidFill>
                <a:latin typeface="Abadi"/>
              </a:rPr>
              <a:t>dataframe</a:t>
            </a:r>
            <a:r>
              <a:rPr lang="en-US" sz="2200" dirty="0">
                <a:solidFill>
                  <a:schemeClr val="accent3">
                    <a:lumMod val="25000"/>
                  </a:schemeClr>
                </a:solidFill>
                <a:latin typeface="Abadi"/>
              </a:rPr>
              <a:t>.</a:t>
            </a:r>
            <a:endParaRPr lang="en-US" sz="2200" dirty="0">
              <a:solidFill>
                <a:schemeClr val="accent3">
                  <a:lumMod val="25000"/>
                </a:schemeClr>
              </a:solidFill>
              <a:latin typeface="Abadi" panose="020B0604020104020204" pitchFamily="34" charset="0"/>
            </a:endParaRPr>
          </a:p>
          <a:p>
            <a:pPr algn="just">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EE6000"/>
                </a:solidFill>
                <a:latin typeface="Abadi" panose="020B0604020104020204" pitchFamily="34" charset="0"/>
                <a:hlinkClick r:id="rId3">
                  <a:extLst>
                    <a:ext uri="{A12FA001-AC4F-418D-AE19-62706E023703}">
                      <ahyp:hlinkClr xmlns:ahyp="http://schemas.microsoft.com/office/drawing/2018/hyperlinkcolor" val="tx"/>
                    </a:ext>
                  </a:extLst>
                </a:hlinkClick>
              </a:rPr>
              <a:t>https://github.com/Suneelraju2003/proone/blob/main/02_SpaceX_Web_Scraping.ipynb</a:t>
            </a:r>
            <a:r>
              <a:rPr lang="en-US" sz="2200" dirty="0">
                <a:solidFill>
                  <a:srgbClr val="EE6000"/>
                </a:solidFill>
                <a:latin typeface="Abadi" panose="020B0604020104020204" pitchFamily="34" charset="0"/>
              </a:rPr>
              <a:t> </a:t>
            </a: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p:cNvSpPr txBox="1"/>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pic>
        <p:nvPicPr>
          <p:cNvPr id="5" name="Picture 4">
            <a:extLst>
              <a:ext uri="{FF2B5EF4-FFF2-40B4-BE49-F238E27FC236}">
                <a16:creationId xmlns:a16="http://schemas.microsoft.com/office/drawing/2014/main" id="{B6FFAFC1-138E-8B86-3B02-2471A6EBF683}"/>
              </a:ext>
            </a:extLst>
          </p:cNvPr>
          <p:cNvPicPr>
            <a:picLocks noChangeAspect="1"/>
          </p:cNvPicPr>
          <p:nvPr/>
        </p:nvPicPr>
        <p:blipFill>
          <a:blip r:embed="rId4"/>
          <a:stretch>
            <a:fillRect/>
          </a:stretch>
        </p:blipFill>
        <p:spPr>
          <a:xfrm>
            <a:off x="6096000" y="1473867"/>
            <a:ext cx="4572075" cy="4693083"/>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5651</TotalTime>
  <Words>2047</Words>
  <Application>Microsoft Office PowerPoint</Application>
  <PresentationFormat>Widescreen</PresentationFormat>
  <Paragraphs>214</Paragraphs>
  <Slides>47</Slides>
  <Notes>11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47</vt:i4>
      </vt:variant>
    </vt:vector>
  </HeadingPairs>
  <TitlesOfParts>
    <vt:vector size="55" baseType="lpstr">
      <vt:lpstr>Abadi</vt:lpstr>
      <vt:lpstr>Arial</vt:lpstr>
      <vt:lpstr>Arial Rounded MT Bold</vt:lpstr>
      <vt:lpstr>Calibri</vt:lpstr>
      <vt:lpstr>Candara</vt:lpstr>
      <vt:lpstr>IBM Plex Mono SemiBold</vt:lpstr>
      <vt:lpstr>Segoe UI Variable Text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suneelraju 21331A04J2</cp:lastModifiedBy>
  <cp:revision>208</cp:revision>
  <dcterms:created xsi:type="dcterms:W3CDTF">2021-04-29T18:58:00Z</dcterms:created>
  <dcterms:modified xsi:type="dcterms:W3CDTF">2024-06-10T18:12:49Z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y fmtid="{D5CDD505-2E9C-101B-9397-08002B2CF9AE}" pid="3" name="ICV">
    <vt:lpwstr>0E727723E82C4F14A8E830ACEBE87183</vt:lpwstr>
  </property>
  <property fmtid="{D5CDD505-2E9C-101B-9397-08002B2CF9AE}" pid="4" name="KSOProductBuildVer">
    <vt:lpwstr>1033-11.2.0.11156</vt:lpwstr>
  </property>
</Properties>
</file>